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4" r:id="rId1"/>
  </p:sldMasterIdLst>
  <p:notesMasterIdLst>
    <p:notesMasterId r:id="rId27"/>
  </p:notesMasterIdLst>
  <p:sldIdLst>
    <p:sldId id="2361" r:id="rId2"/>
    <p:sldId id="2312" r:id="rId3"/>
    <p:sldId id="2341" r:id="rId4"/>
    <p:sldId id="2340" r:id="rId5"/>
    <p:sldId id="2313" r:id="rId6"/>
    <p:sldId id="2316" r:id="rId7"/>
    <p:sldId id="2344" r:id="rId8"/>
    <p:sldId id="2319" r:id="rId9"/>
    <p:sldId id="2321" r:id="rId10"/>
    <p:sldId id="2328" r:id="rId11"/>
    <p:sldId id="2322" r:id="rId12"/>
    <p:sldId id="2355" r:id="rId13"/>
    <p:sldId id="2324" r:id="rId14"/>
    <p:sldId id="2327" r:id="rId15"/>
    <p:sldId id="2357" r:id="rId16"/>
    <p:sldId id="2345" r:id="rId17"/>
    <p:sldId id="2346" r:id="rId18"/>
    <p:sldId id="2348" r:id="rId19"/>
    <p:sldId id="2349" r:id="rId20"/>
    <p:sldId id="2363" r:id="rId21"/>
    <p:sldId id="2364" r:id="rId22"/>
    <p:sldId id="2365" r:id="rId23"/>
    <p:sldId id="2366" r:id="rId24"/>
    <p:sldId id="2334" r:id="rId25"/>
    <p:sldId id="2339" r:id="rId26"/>
  </p:sldIdLst>
  <p:sldSz cx="14630400" cy="82296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53" userDrawn="1">
          <p15:clr>
            <a:srgbClr val="A4A3A4"/>
          </p15:clr>
        </p15:guide>
        <p15:guide id="4" pos="8569" userDrawn="1">
          <p15:clr>
            <a:srgbClr val="A4A3A4"/>
          </p15:clr>
        </p15:guide>
        <p15:guide id="5" pos="647" userDrawn="1">
          <p15:clr>
            <a:srgbClr val="A4A3A4"/>
          </p15:clr>
        </p15:guide>
        <p15:guide id="8" orient="horz" pos="744" userDrawn="1">
          <p15:clr>
            <a:srgbClr val="A4A3A4"/>
          </p15:clr>
        </p15:guide>
        <p15:guide id="11" pos="46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4930"/>
    <a:srgbClr val="E8E2CF"/>
    <a:srgbClr val="DEB445"/>
    <a:srgbClr val="A14830"/>
    <a:srgbClr val="FA484D"/>
    <a:srgbClr val="000000"/>
    <a:srgbClr val="817E9A"/>
    <a:srgbClr val="583F52"/>
    <a:srgbClr val="000E36"/>
    <a:srgbClr val="4AEDD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6" autoAdjust="0"/>
    <p:restoredTop sz="93673" autoAdjust="0"/>
  </p:normalViewPr>
  <p:slideViewPr>
    <p:cSldViewPr snapToGrid="0" snapToObjects="1">
      <p:cViewPr varScale="1">
        <p:scale>
          <a:sx n="81" d="100"/>
          <a:sy n="81" d="100"/>
        </p:scale>
        <p:origin x="918" y="300"/>
      </p:cViewPr>
      <p:guideLst>
        <p:guide orient="horz" pos="4853"/>
        <p:guide pos="8569"/>
        <p:guide pos="647"/>
        <p:guide orient="horz" pos="744"/>
        <p:guide pos="4608"/>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atin typeface="Calibri Light"/>
              </a:defRPr>
            </a:lvl1pPr>
          </a:lstStyle>
          <a:p>
            <a:fld id="{EFC10EE1-B198-C942-8235-326C972CBB30}" type="datetimeFigureOut">
              <a:rPr lang="en-US" smtClean="0"/>
              <a:pPr/>
              <a:t>4/14/2025</a:t>
            </a:fld>
            <a:endParaRPr lang="en-US" dirty="0"/>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548530" rtl="0" eaLnBrk="1" latinLnBrk="0" hangingPunct="1">
      <a:defRPr sz="1440" kern="1200">
        <a:solidFill>
          <a:schemeClr val="tx1"/>
        </a:solidFill>
        <a:latin typeface="Calibri Light"/>
        <a:ea typeface="+mn-ea"/>
        <a:cs typeface="+mn-cs"/>
      </a:defRPr>
    </a:lvl1pPr>
    <a:lvl2pPr marL="548530" algn="l" defTabSz="548530" rtl="0" eaLnBrk="1" latinLnBrk="0" hangingPunct="1">
      <a:defRPr sz="1440" kern="1200">
        <a:solidFill>
          <a:schemeClr val="tx1"/>
        </a:solidFill>
        <a:latin typeface="Calibri Light"/>
        <a:ea typeface="+mn-ea"/>
        <a:cs typeface="+mn-cs"/>
      </a:defRPr>
    </a:lvl2pPr>
    <a:lvl3pPr marL="1097060" algn="l" defTabSz="548530" rtl="0" eaLnBrk="1" latinLnBrk="0" hangingPunct="1">
      <a:defRPr sz="1440" kern="1200">
        <a:solidFill>
          <a:schemeClr val="tx1"/>
        </a:solidFill>
        <a:latin typeface="Calibri Light"/>
        <a:ea typeface="+mn-ea"/>
        <a:cs typeface="+mn-cs"/>
      </a:defRPr>
    </a:lvl3pPr>
    <a:lvl4pPr marL="1645591" algn="l" defTabSz="548530" rtl="0" eaLnBrk="1" latinLnBrk="0" hangingPunct="1">
      <a:defRPr sz="1440" kern="1200">
        <a:solidFill>
          <a:schemeClr val="tx1"/>
        </a:solidFill>
        <a:latin typeface="Calibri Light"/>
        <a:ea typeface="+mn-ea"/>
        <a:cs typeface="+mn-cs"/>
      </a:defRPr>
    </a:lvl4pPr>
    <a:lvl5pPr marL="2194121" algn="l" defTabSz="548530" rtl="0" eaLnBrk="1" latinLnBrk="0" hangingPunct="1">
      <a:defRPr sz="1440" kern="1200">
        <a:solidFill>
          <a:schemeClr val="tx1"/>
        </a:solidFill>
        <a:latin typeface="Calibri Light"/>
        <a:ea typeface="+mn-ea"/>
        <a:cs typeface="+mn-cs"/>
      </a:defRPr>
    </a:lvl5pPr>
    <a:lvl6pPr marL="2742652" algn="l" defTabSz="548530" rtl="0" eaLnBrk="1" latinLnBrk="0" hangingPunct="1">
      <a:defRPr sz="1440" kern="1200">
        <a:solidFill>
          <a:schemeClr val="tx1"/>
        </a:solidFill>
        <a:latin typeface="+mn-lt"/>
        <a:ea typeface="+mn-ea"/>
        <a:cs typeface="+mn-cs"/>
      </a:defRPr>
    </a:lvl6pPr>
    <a:lvl7pPr marL="3291182" algn="l" defTabSz="548530" rtl="0" eaLnBrk="1" latinLnBrk="0" hangingPunct="1">
      <a:defRPr sz="1440" kern="1200">
        <a:solidFill>
          <a:schemeClr val="tx1"/>
        </a:solidFill>
        <a:latin typeface="+mn-lt"/>
        <a:ea typeface="+mn-ea"/>
        <a:cs typeface="+mn-cs"/>
      </a:defRPr>
    </a:lvl7pPr>
    <a:lvl8pPr marL="3839712" algn="l" defTabSz="548530" rtl="0" eaLnBrk="1" latinLnBrk="0" hangingPunct="1">
      <a:defRPr sz="1440" kern="1200">
        <a:solidFill>
          <a:schemeClr val="tx1"/>
        </a:solidFill>
        <a:latin typeface="+mn-lt"/>
        <a:ea typeface="+mn-ea"/>
        <a:cs typeface="+mn-cs"/>
      </a:defRPr>
    </a:lvl8pPr>
    <a:lvl9pPr marL="4388242" algn="l" defTabSz="548530"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2878195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1774206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2039829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3481002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3200288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1209491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2777888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1127139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1415388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2604266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CF5C8-B2F2-58F3-AC8F-E52C67146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E4578-A7E9-B733-7850-D0F85F902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96E3C-2B1B-7775-2DF3-3D103AE24D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6BDD5A-7665-A8A0-38F7-ED3BEAE2EC1E}"/>
              </a:ext>
            </a:extLst>
          </p:cNvPr>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765426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2441321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2646529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1960882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19</a:t>
            </a:fld>
            <a:endParaRPr lang="en-US" dirty="0"/>
          </a:p>
        </p:txBody>
      </p:sp>
    </p:spTree>
    <p:extLst>
      <p:ext uri="{BB962C8B-B14F-4D97-AF65-F5344CB8AC3E}">
        <p14:creationId xmlns:p14="http://schemas.microsoft.com/office/powerpoint/2010/main" val="1639273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C3543-F862-8278-0127-73F3B6BC3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602BD-6695-C692-61B0-C922EC5EB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59D27-FD6F-7765-5E95-73E4DBC112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B6E144-CE31-889D-8191-D34BCB576E57}"/>
              </a:ext>
            </a:extLst>
          </p:cNvPr>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2363074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CF6FB-1CF9-9680-1CD6-9D9D87801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511B4-B7A1-10B8-B83D-F891E242C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CF258-D7F6-7BEF-5B63-FB35498935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557CD4-FCD3-13F1-B717-3E7493748CD4}"/>
              </a:ext>
            </a:extLst>
          </p:cNvPr>
          <p:cNvSpPr>
            <a:spLocks noGrp="1"/>
          </p:cNvSpPr>
          <p:nvPr>
            <p:ph type="sldNum" sz="quarter" idx="10"/>
          </p:nvPr>
        </p:nvSpPr>
        <p:spPr/>
        <p:txBody>
          <a:bodyPr/>
          <a:lstStyle/>
          <a:p>
            <a:fld id="{006BE02D-20C0-F840-AFAC-BEA99C74FDC2}" type="slidenum">
              <a:rPr lang="en-US" smtClean="0"/>
              <a:pPr/>
              <a:t>21</a:t>
            </a:fld>
            <a:endParaRPr lang="en-US" dirty="0"/>
          </a:p>
        </p:txBody>
      </p:sp>
    </p:spTree>
    <p:extLst>
      <p:ext uri="{BB962C8B-B14F-4D97-AF65-F5344CB8AC3E}">
        <p14:creationId xmlns:p14="http://schemas.microsoft.com/office/powerpoint/2010/main" val="636586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EDFFB-2F6B-C411-2212-4CCDA59B6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4D339-AD72-9118-E0F9-E63D7300E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400CE-4B9A-13CD-6771-F94532C764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49F671-9D46-3F07-49E5-51BFBB4D20E4}"/>
              </a:ext>
            </a:extLst>
          </p:cNvPr>
          <p:cNvSpPr>
            <a:spLocks noGrp="1"/>
          </p:cNvSpPr>
          <p:nvPr>
            <p:ph type="sldNum" sz="quarter" idx="10"/>
          </p:nvPr>
        </p:nvSpPr>
        <p:spPr/>
        <p:txBody>
          <a:bodyPr/>
          <a:lstStyle/>
          <a:p>
            <a:fld id="{006BE02D-20C0-F840-AFAC-BEA99C74FDC2}" type="slidenum">
              <a:rPr lang="en-US" smtClean="0"/>
              <a:pPr/>
              <a:t>22</a:t>
            </a:fld>
            <a:endParaRPr lang="en-US" dirty="0"/>
          </a:p>
        </p:txBody>
      </p:sp>
    </p:spTree>
    <p:extLst>
      <p:ext uri="{BB962C8B-B14F-4D97-AF65-F5344CB8AC3E}">
        <p14:creationId xmlns:p14="http://schemas.microsoft.com/office/powerpoint/2010/main" val="2345630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7D484-7F64-E233-4906-BF680009B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7CBCC-126E-E6A7-64BC-354F654631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61F02-D867-51CB-3C5C-03BB1D7207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09F82C-8B6C-2207-7FCD-4D28BC7E5766}"/>
              </a:ext>
            </a:extLst>
          </p:cNvPr>
          <p:cNvSpPr>
            <a:spLocks noGrp="1"/>
          </p:cNvSpPr>
          <p:nvPr>
            <p:ph type="sldNum" sz="quarter" idx="10"/>
          </p:nvPr>
        </p:nvSpPr>
        <p:spPr/>
        <p:txBody>
          <a:bodyPr/>
          <a:lstStyle/>
          <a:p>
            <a:fld id="{006BE02D-20C0-F840-AFAC-BEA99C74FDC2}" type="slidenum">
              <a:rPr lang="en-US" smtClean="0"/>
              <a:pPr/>
              <a:t>23</a:t>
            </a:fld>
            <a:endParaRPr lang="en-US" dirty="0"/>
          </a:p>
        </p:txBody>
      </p:sp>
    </p:spTree>
    <p:extLst>
      <p:ext uri="{BB962C8B-B14F-4D97-AF65-F5344CB8AC3E}">
        <p14:creationId xmlns:p14="http://schemas.microsoft.com/office/powerpoint/2010/main" val="680552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24</a:t>
            </a:fld>
            <a:endParaRPr lang="en-US" dirty="0"/>
          </a:p>
        </p:txBody>
      </p:sp>
    </p:spTree>
    <p:extLst>
      <p:ext uri="{BB962C8B-B14F-4D97-AF65-F5344CB8AC3E}">
        <p14:creationId xmlns:p14="http://schemas.microsoft.com/office/powerpoint/2010/main" val="2351714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25</a:t>
            </a:fld>
            <a:endParaRPr lang="en-US" dirty="0"/>
          </a:p>
        </p:txBody>
      </p:sp>
    </p:spTree>
    <p:extLst>
      <p:ext uri="{BB962C8B-B14F-4D97-AF65-F5344CB8AC3E}">
        <p14:creationId xmlns:p14="http://schemas.microsoft.com/office/powerpoint/2010/main" val="1462908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8918979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7859640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138711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3867940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438150"/>
            <a:ext cx="1261872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4755087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8016390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6854802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7496296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19826" y="1184911"/>
            <a:ext cx="7406640" cy="5848350"/>
          </a:xfrm>
        </p:spPr>
        <p:txBody>
          <a:bodyPr anchor="t"/>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dirty="0"/>
              <a:t>Click icon to add picture</a:t>
            </a:r>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4105356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770681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0" y="438150"/>
            <a:ext cx="315468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1751117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89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C764DE79-268F-4C1A-8933-263129D2AF90}" type="datetimeFigureOut">
              <a:rPr lang="en-US" smtClean="0"/>
              <a:t>4/14/2025</a:t>
            </a:fld>
            <a:endParaRPr lang="en-US" dirty="0"/>
          </a:p>
        </p:txBody>
      </p:sp>
      <p:sp>
        <p:nvSpPr>
          <p:cNvPr id="5" name="Footer Placeholder 4"/>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666169230"/>
      </p:ext>
    </p:extLst>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 id="2147484157" r:id="rId12"/>
  </p:sldLayoutIdLst>
  <p:hf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6.tiff"/></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FD8D4-0933-9057-D392-9510B4D458FD}"/>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2034803F-9A37-C74F-758D-1066EF94FB2D}"/>
              </a:ext>
            </a:extLst>
          </p:cNvPr>
          <p:cNvGrpSpPr/>
          <p:nvPr/>
        </p:nvGrpSpPr>
        <p:grpSpPr>
          <a:xfrm>
            <a:off x="2588965" y="2798284"/>
            <a:ext cx="8372818" cy="2357610"/>
            <a:chOff x="416690" y="235513"/>
            <a:chExt cx="3742185" cy="991403"/>
          </a:xfrm>
        </p:grpSpPr>
        <p:pic>
          <p:nvPicPr>
            <p:cNvPr id="2" name="Picture 1">
              <a:extLst>
                <a:ext uri="{FF2B5EF4-FFF2-40B4-BE49-F238E27FC236}">
                  <a16:creationId xmlns:a16="http://schemas.microsoft.com/office/drawing/2014/main" id="{2248CF6B-68E4-51AF-A114-9BB09C6BE5A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16690" y="235513"/>
              <a:ext cx="3730610" cy="875657"/>
            </a:xfrm>
            <a:prstGeom prst="rect">
              <a:avLst/>
            </a:prstGeom>
          </p:spPr>
        </p:pic>
        <p:sp>
          <p:nvSpPr>
            <p:cNvPr id="12" name="Rectangle 11">
              <a:extLst>
                <a:ext uri="{FF2B5EF4-FFF2-40B4-BE49-F238E27FC236}">
                  <a16:creationId xmlns:a16="http://schemas.microsoft.com/office/drawing/2014/main" id="{D326FEF4-DBBA-B6E1-53EB-726DE0AE7B27}"/>
                </a:ext>
              </a:extLst>
            </p:cNvPr>
            <p:cNvSpPr/>
            <p:nvPr/>
          </p:nvSpPr>
          <p:spPr>
            <a:xfrm>
              <a:off x="1215342" y="787075"/>
              <a:ext cx="2943533" cy="439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050" spc="360" dirty="0">
                  <a:solidFill>
                    <a:srgbClr val="A14930"/>
                  </a:solidFill>
                  <a:latin typeface="Avenir Light" panose="020B0402020203020204" pitchFamily="34" charset="77"/>
                  <a:ea typeface="Montserrat" charset="0"/>
                  <a:cs typeface="Montserrat" charset="0"/>
                </a:rPr>
                <a:t>TRAIL OF TEARS INDIAN</a:t>
              </a:r>
            </a:p>
            <a:p>
              <a:pPr algn="ctr"/>
              <a:r>
                <a:rPr lang="en-US" sz="1050" spc="360" dirty="0">
                  <a:solidFill>
                    <a:srgbClr val="A14930"/>
                  </a:solidFill>
                  <a:latin typeface="Avenir Light" panose="020B0402020203020204" pitchFamily="34" charset="77"/>
                  <a:ea typeface="Montserrat" charset="0"/>
                  <a:cs typeface="Montserrat" charset="0"/>
                </a:rPr>
                <a:t>REMOVAL REMEBRANCE</a:t>
              </a:r>
            </a:p>
          </p:txBody>
        </p:sp>
      </p:grpSp>
    </p:spTree>
    <p:extLst>
      <p:ext uri="{BB962C8B-B14F-4D97-AF65-F5344CB8AC3E}">
        <p14:creationId xmlns:p14="http://schemas.microsoft.com/office/powerpoint/2010/main" val="1277547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in colorful clothing&#10;&#10;AI-generated content may be incorrect.">
            <a:extLst>
              <a:ext uri="{FF2B5EF4-FFF2-40B4-BE49-F238E27FC236}">
                <a16:creationId xmlns:a16="http://schemas.microsoft.com/office/drawing/2014/main" id="{5D1339A9-5B96-D597-4D8C-440616B3F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80" y="5670007"/>
            <a:ext cx="7772400" cy="2220685"/>
          </a:xfrm>
          <a:prstGeom prst="rect">
            <a:avLst/>
          </a:prstGeom>
        </p:spPr>
      </p:pic>
      <p:sp>
        <p:nvSpPr>
          <p:cNvPr id="11" name="TextBox 10">
            <a:extLst>
              <a:ext uri="{FF2B5EF4-FFF2-40B4-BE49-F238E27FC236}">
                <a16:creationId xmlns:a16="http://schemas.microsoft.com/office/drawing/2014/main" id="{887FD213-E10B-308D-1D52-C3669BDBB27B}"/>
              </a:ext>
            </a:extLst>
          </p:cNvPr>
          <p:cNvSpPr txBox="1"/>
          <p:nvPr/>
        </p:nvSpPr>
        <p:spPr>
          <a:xfrm>
            <a:off x="914399" y="1828800"/>
            <a:ext cx="12917347" cy="2677656"/>
          </a:xfrm>
          <a:prstGeom prst="rect">
            <a:avLst/>
          </a:prstGeom>
          <a:noFill/>
        </p:spPr>
        <p:txBody>
          <a:bodyPr wrap="square" rtlCol="0" anchor="t" anchorCtr="0">
            <a:spAutoFit/>
          </a:bodyPr>
          <a:lstStyle/>
          <a:p>
            <a:r>
              <a:rPr lang="en-US" sz="3600" b="1" dirty="0">
                <a:solidFill>
                  <a:srgbClr val="A14930"/>
                </a:solidFill>
                <a:latin typeface="Avenir Heavy" panose="02000503020000020003" pitchFamily="2" charset="0"/>
              </a:rPr>
              <a:t>Mission</a:t>
            </a:r>
          </a:p>
          <a:p>
            <a:r>
              <a:rPr lang="en-US" sz="3200" dirty="0">
                <a:latin typeface="Avenir Light" panose="020B0402020203020204" pitchFamily="34" charset="77"/>
              </a:rPr>
              <a:t>Provide a Circle of Support through health &amp; wellness, cancer research, financial literacy and educational programs to restore a self-sustaining environment and better lives for Native American youth.</a:t>
            </a:r>
          </a:p>
          <a:p>
            <a:pPr fontAlgn="base"/>
            <a:endParaRPr lang="en-US" sz="3600" dirty="0">
              <a:latin typeface="Avenir Light" panose="020B0402020203020204" pitchFamily="34" charset="77"/>
            </a:endParaRPr>
          </a:p>
        </p:txBody>
      </p:sp>
      <p:grpSp>
        <p:nvGrpSpPr>
          <p:cNvPr id="13" name="Group 12">
            <a:extLst>
              <a:ext uri="{FF2B5EF4-FFF2-40B4-BE49-F238E27FC236}">
                <a16:creationId xmlns:a16="http://schemas.microsoft.com/office/drawing/2014/main" id="{ED465070-A439-DB81-7C29-B155AFFAE4FF}"/>
              </a:ext>
            </a:extLst>
          </p:cNvPr>
          <p:cNvGrpSpPr/>
          <p:nvPr/>
        </p:nvGrpSpPr>
        <p:grpSpPr>
          <a:xfrm>
            <a:off x="416690" y="235513"/>
            <a:ext cx="3742185" cy="991403"/>
            <a:chOff x="416690" y="235513"/>
            <a:chExt cx="3742185" cy="991403"/>
          </a:xfrm>
        </p:grpSpPr>
        <p:pic>
          <p:nvPicPr>
            <p:cNvPr id="2" name="Picture 1">
              <a:extLst>
                <a:ext uri="{FF2B5EF4-FFF2-40B4-BE49-F238E27FC236}">
                  <a16:creationId xmlns:a16="http://schemas.microsoft.com/office/drawing/2014/main" id="{1E114096-243F-D842-96E3-0C5567F21CA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6690" y="235513"/>
              <a:ext cx="3730610" cy="875657"/>
            </a:xfrm>
            <a:prstGeom prst="rect">
              <a:avLst/>
            </a:prstGeom>
          </p:spPr>
        </p:pic>
        <p:sp>
          <p:nvSpPr>
            <p:cNvPr id="12" name="Rectangle 11">
              <a:extLst>
                <a:ext uri="{FF2B5EF4-FFF2-40B4-BE49-F238E27FC236}">
                  <a16:creationId xmlns:a16="http://schemas.microsoft.com/office/drawing/2014/main" id="{E7EF3EA4-C0A6-1A11-EC60-AE65494C1433}"/>
                </a:ext>
              </a:extLst>
            </p:cNvPr>
            <p:cNvSpPr/>
            <p:nvPr/>
          </p:nvSpPr>
          <p:spPr>
            <a:xfrm>
              <a:off x="1215342" y="787075"/>
              <a:ext cx="2943533" cy="439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050" spc="360" dirty="0">
                  <a:solidFill>
                    <a:srgbClr val="A14930"/>
                  </a:solidFill>
                  <a:latin typeface="Avenir Light" panose="020B0402020203020204" pitchFamily="34" charset="77"/>
                  <a:ea typeface="Montserrat" charset="0"/>
                  <a:cs typeface="Montserrat" charset="0"/>
                </a:rPr>
                <a:t>TRAIL OF TEARS INDIAN</a:t>
              </a:r>
            </a:p>
            <a:p>
              <a:pPr algn="ctr"/>
              <a:r>
                <a:rPr lang="en-US" sz="1050" spc="360" dirty="0">
                  <a:solidFill>
                    <a:srgbClr val="A14930"/>
                  </a:solidFill>
                  <a:latin typeface="Avenir Light" panose="020B0402020203020204" pitchFamily="34" charset="77"/>
                  <a:ea typeface="Montserrat" charset="0"/>
                  <a:cs typeface="Montserrat" charset="0"/>
                </a:rPr>
                <a:t>REMOVAL REMEBRANCE</a:t>
              </a:r>
            </a:p>
          </p:txBody>
        </p:sp>
      </p:grpSp>
    </p:spTree>
    <p:extLst>
      <p:ext uri="{BB962C8B-B14F-4D97-AF65-F5344CB8AC3E}">
        <p14:creationId xmlns:p14="http://schemas.microsoft.com/office/powerpoint/2010/main" val="4211544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eenavfoundation-TOT Video Front.mp4">
            <a:hlinkClick r:id="" action="ppaction://media"/>
            <a:extLst>
              <a:ext uri="{FF2B5EF4-FFF2-40B4-BE49-F238E27FC236}">
                <a16:creationId xmlns:a16="http://schemas.microsoft.com/office/drawing/2014/main" id="{3EB1383C-535F-3142-A30F-B28AD35BB372}"/>
              </a:ext>
            </a:extLst>
          </p:cNvPr>
          <p:cNvPicPr>
            <a:picLocks noChangeAspect="1"/>
          </p:cNvPicPr>
          <p:nvPr>
            <a:videoFile r:link="rId1"/>
            <p:extLst>
              <p:ext uri="{DAA4B4D4-6D71-4841-9C94-3DE7FCFB9230}">
                <p14:media xmlns:p14="http://schemas.microsoft.com/office/powerpoint/2010/main" r:embed="rId2">
                  <p14:trim end="153.8479"/>
                  <p14:fade out="1000"/>
                </p14:media>
              </p:ext>
            </p:extLst>
          </p:nvPr>
        </p:nvPicPr>
        <p:blipFill>
          <a:blip r:embed="rId5"/>
          <a:stretch>
            <a:fillRect/>
          </a:stretch>
        </p:blipFill>
        <p:spPr>
          <a:xfrm>
            <a:off x="0" y="0"/>
            <a:ext cx="14630400" cy="8229600"/>
          </a:xfrm>
          <a:prstGeom prst="rect">
            <a:avLst/>
          </a:prstGeom>
        </p:spPr>
      </p:pic>
    </p:spTree>
    <p:extLst>
      <p:ext uri="{BB962C8B-B14F-4D97-AF65-F5344CB8AC3E}">
        <p14:creationId xmlns:p14="http://schemas.microsoft.com/office/powerpoint/2010/main" val="205068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DE24CAB-D9F1-614A-B3DC-E5C73F3E2135}"/>
              </a:ext>
            </a:extLst>
          </p:cNvPr>
          <p:cNvPicPr>
            <a:picLocks noChangeAspect="1"/>
          </p:cNvPicPr>
          <p:nvPr/>
        </p:nvPicPr>
        <p:blipFill rotWithShape="1">
          <a:blip r:embed="rId3">
            <a:alphaModFix amt="46000"/>
            <a:extLst>
              <a:ext uri="{28A0092B-C50C-407E-A947-70E740481C1C}">
                <a14:useLocalDpi xmlns:a14="http://schemas.microsoft.com/office/drawing/2010/main" val="0"/>
              </a:ext>
            </a:extLst>
          </a:blip>
          <a:srcRect l="56263" b="20376"/>
          <a:stretch/>
        </p:blipFill>
        <p:spPr>
          <a:xfrm>
            <a:off x="0" y="-1"/>
            <a:ext cx="14630400" cy="8229601"/>
          </a:xfrm>
          <a:prstGeom prst="rect">
            <a:avLst/>
          </a:prstGeom>
        </p:spPr>
      </p:pic>
      <p:pic>
        <p:nvPicPr>
          <p:cNvPr id="3" name="Picture 2">
            <a:extLst>
              <a:ext uri="{FF2B5EF4-FFF2-40B4-BE49-F238E27FC236}">
                <a16:creationId xmlns:a16="http://schemas.microsoft.com/office/drawing/2014/main" id="{2A1FE476-EA3F-FA4F-A73C-E26EA82110F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350382" y="5528874"/>
            <a:ext cx="5929636" cy="2669727"/>
          </a:xfrm>
          <a:prstGeom prst="rect">
            <a:avLst/>
          </a:prstGeom>
        </p:spPr>
      </p:pic>
      <p:sp>
        <p:nvSpPr>
          <p:cNvPr id="9" name="TextBox 8">
            <a:extLst>
              <a:ext uri="{FF2B5EF4-FFF2-40B4-BE49-F238E27FC236}">
                <a16:creationId xmlns:a16="http://schemas.microsoft.com/office/drawing/2014/main" id="{90F60A69-9517-1D49-962E-3E3BD3960D50}"/>
              </a:ext>
            </a:extLst>
          </p:cNvPr>
          <p:cNvSpPr txBox="1"/>
          <p:nvPr/>
        </p:nvSpPr>
        <p:spPr>
          <a:xfrm>
            <a:off x="1002999" y="-11748"/>
            <a:ext cx="12801600" cy="1785104"/>
          </a:xfrm>
          <a:prstGeom prst="rect">
            <a:avLst/>
          </a:prstGeom>
          <a:noFill/>
        </p:spPr>
        <p:txBody>
          <a:bodyPr wrap="square" rtlCol="0" anchor="t" anchorCtr="0">
            <a:spAutoFit/>
          </a:bodyPr>
          <a:lstStyle/>
          <a:p>
            <a:endParaRPr lang="en-US" sz="2200" dirty="0">
              <a:latin typeface="Avenir Light" panose="020B0402020203020204" pitchFamily="34" charset="77"/>
            </a:endParaRPr>
          </a:p>
          <a:p>
            <a:r>
              <a:rPr lang="en-US" sz="2200" dirty="0">
                <a:latin typeface="Avenir Light" panose="020B0402020203020204" pitchFamily="34" charset="77"/>
              </a:rPr>
              <a:t>“In 1868, men came out and brought papers. We could not read them, and they did not tell us truly what was in them…When I reached Washington, </a:t>
            </a:r>
            <a:r>
              <a:rPr lang="en-US" sz="2200" b="1" dirty="0">
                <a:latin typeface="Avenir Light" panose="020B0402020203020204" pitchFamily="34" charset="77"/>
              </a:rPr>
              <a:t>the Great Father explained to me</a:t>
            </a:r>
            <a:r>
              <a:rPr lang="en-US" sz="2200" dirty="0">
                <a:latin typeface="Avenir Light" panose="020B0402020203020204" pitchFamily="34" charset="77"/>
              </a:rPr>
              <a:t>…that the interpreters had deceived me. All I want is right and justice.”</a:t>
            </a:r>
          </a:p>
          <a:p>
            <a:r>
              <a:rPr lang="en-US" sz="2200" i="1" dirty="0">
                <a:latin typeface="Avenir Light" panose="020B0402020203020204" pitchFamily="34" charset="77"/>
              </a:rPr>
              <a:t>Red Cloud, ca 1822-1909</a:t>
            </a:r>
          </a:p>
        </p:txBody>
      </p:sp>
      <p:sp>
        <p:nvSpPr>
          <p:cNvPr id="10" name="TextBox 9">
            <a:extLst>
              <a:ext uri="{FF2B5EF4-FFF2-40B4-BE49-F238E27FC236}">
                <a16:creationId xmlns:a16="http://schemas.microsoft.com/office/drawing/2014/main" id="{9544B076-75A6-BB43-B9D7-7C6CAB1BB633}"/>
              </a:ext>
            </a:extLst>
          </p:cNvPr>
          <p:cNvSpPr txBox="1"/>
          <p:nvPr/>
        </p:nvSpPr>
        <p:spPr>
          <a:xfrm>
            <a:off x="1002999" y="2219396"/>
            <a:ext cx="8373476" cy="1446550"/>
          </a:xfrm>
          <a:prstGeom prst="rect">
            <a:avLst/>
          </a:prstGeom>
          <a:noFill/>
        </p:spPr>
        <p:txBody>
          <a:bodyPr wrap="square" rtlCol="0" anchor="t" anchorCtr="0">
            <a:spAutoFit/>
          </a:bodyPr>
          <a:lstStyle/>
          <a:p>
            <a:r>
              <a:rPr lang="en-US" sz="2200" b="1" dirty="0">
                <a:latin typeface="Avenir Light" panose="020B0402020203020204" pitchFamily="34" charset="77"/>
              </a:rPr>
              <a:t>“We preferred hunting </a:t>
            </a:r>
            <a:r>
              <a:rPr lang="en-US" sz="2200" dirty="0">
                <a:latin typeface="Avenir Light" panose="020B0402020203020204" pitchFamily="34" charset="77"/>
              </a:rPr>
              <a:t>to a life of idleness on the reservation, where we were driven against our will…We preferred our own way of living…All we wanted was peace and to be left alone.”</a:t>
            </a:r>
          </a:p>
          <a:p>
            <a:r>
              <a:rPr lang="en-US" sz="2200" i="1" dirty="0">
                <a:latin typeface="Avenir Light" panose="020B0402020203020204" pitchFamily="34" charset="77"/>
              </a:rPr>
              <a:t>Crazy Horse, ca 1842-1877</a:t>
            </a:r>
          </a:p>
        </p:txBody>
      </p:sp>
      <p:sp>
        <p:nvSpPr>
          <p:cNvPr id="11" name="TextBox 10">
            <a:extLst>
              <a:ext uri="{FF2B5EF4-FFF2-40B4-BE49-F238E27FC236}">
                <a16:creationId xmlns:a16="http://schemas.microsoft.com/office/drawing/2014/main" id="{899263A7-F44A-5C49-BC6A-EB712CCFE597}"/>
              </a:ext>
            </a:extLst>
          </p:cNvPr>
          <p:cNvSpPr txBox="1"/>
          <p:nvPr/>
        </p:nvSpPr>
        <p:spPr>
          <a:xfrm>
            <a:off x="1002999" y="4087965"/>
            <a:ext cx="12801600" cy="1446550"/>
          </a:xfrm>
          <a:prstGeom prst="rect">
            <a:avLst/>
          </a:prstGeom>
          <a:noFill/>
        </p:spPr>
        <p:txBody>
          <a:bodyPr wrap="square" rtlCol="0" anchor="t" anchorCtr="0">
            <a:spAutoFit/>
          </a:bodyPr>
          <a:lstStyle/>
          <a:p>
            <a:r>
              <a:rPr lang="en-US" sz="2200" dirty="0">
                <a:latin typeface="Avenir Light" panose="020B0402020203020204" pitchFamily="34" charset="77"/>
              </a:rPr>
              <a:t>“Out of the Indian Approach to existence </a:t>
            </a:r>
            <a:r>
              <a:rPr lang="en-US" sz="2200" b="1" dirty="0">
                <a:latin typeface="Avenir Light" panose="020B0402020203020204" pitchFamily="34" charset="77"/>
              </a:rPr>
              <a:t>there came a great freedom</a:t>
            </a:r>
            <a:r>
              <a:rPr lang="en-US" sz="2200" dirty="0">
                <a:latin typeface="Avenir Light" panose="020B0402020203020204" pitchFamily="34" charset="77"/>
              </a:rPr>
              <a:t>, an intense and absorbing love for nature – enriching faith in a Supreme Power; and principles of truth, honesty, generosity, equity and brotherhood as a single guide to mundane relations.”</a:t>
            </a:r>
          </a:p>
          <a:p>
            <a:r>
              <a:rPr lang="en-US" sz="2200" i="1" dirty="0">
                <a:latin typeface="Avenir Light" panose="020B0402020203020204" pitchFamily="34" charset="77"/>
              </a:rPr>
              <a:t>Luther Standing Bear, ca 1886-1939</a:t>
            </a:r>
          </a:p>
        </p:txBody>
      </p:sp>
      <p:pic>
        <p:nvPicPr>
          <p:cNvPr id="4" name="Picture 3" descr="A large rock structure with a face on it&#10;&#10;AI-generated content may be incorrect.">
            <a:extLst>
              <a:ext uri="{FF2B5EF4-FFF2-40B4-BE49-F238E27FC236}">
                <a16:creationId xmlns:a16="http://schemas.microsoft.com/office/drawing/2014/main" id="{512EBB1D-4631-B840-B1EF-DFF2344B1F87}"/>
              </a:ext>
            </a:extLst>
          </p:cNvPr>
          <p:cNvPicPr>
            <a:picLocks noChangeAspect="1"/>
          </p:cNvPicPr>
          <p:nvPr/>
        </p:nvPicPr>
        <p:blipFill>
          <a:blip r:embed="rId5" cstate="email">
            <a:extLst>
              <a:ext uri="{28A0092B-C50C-407E-A947-70E740481C1C}">
                <a14:useLocalDpi xmlns:a14="http://schemas.microsoft.com/office/drawing/2010/main" val="0"/>
              </a:ext>
            </a:extLst>
          </a:blip>
          <a:srcRect t="12995" b="42474"/>
          <a:stretch/>
        </p:blipFill>
        <p:spPr>
          <a:xfrm>
            <a:off x="9617504" y="1423879"/>
            <a:ext cx="4342078" cy="2578115"/>
          </a:xfrm>
          <a:prstGeom prst="rect">
            <a:avLst/>
          </a:prstGeom>
        </p:spPr>
      </p:pic>
    </p:spTree>
    <p:extLst>
      <p:ext uri="{BB962C8B-B14F-4D97-AF65-F5344CB8AC3E}">
        <p14:creationId xmlns:p14="http://schemas.microsoft.com/office/powerpoint/2010/main" val="4261425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950321" y="685800"/>
            <a:ext cx="4748736"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Timeline of Tragedy</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3"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914400" y="1828800"/>
            <a:ext cx="12801600" cy="5478423"/>
          </a:xfrm>
          <a:prstGeom prst="rect">
            <a:avLst/>
          </a:prstGeom>
          <a:noFill/>
        </p:spPr>
        <p:txBody>
          <a:bodyPr wrap="square" rtlCol="0" anchor="t" anchorCtr="0">
            <a:spAutoFit/>
          </a:bodyPr>
          <a:lstStyle/>
          <a:p>
            <a:pPr marL="274320" indent="-274320">
              <a:buAutoNum type="arabicPlain" startAt="1830"/>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President Andrew Jackson signs Indian Removal Act initiating resettlement of Native Americans</a:t>
            </a:r>
          </a:p>
          <a:p>
            <a:endParaRPr lang="en-US" sz="1400" dirty="0">
              <a:solidFill>
                <a:srgbClr val="A14930"/>
              </a:solidFill>
              <a:latin typeface="Avenir Light" panose="020B0402020203020204" pitchFamily="34" charset="77"/>
            </a:endParaRPr>
          </a:p>
          <a:p>
            <a:pPr marL="274320" indent="-274320">
              <a:buAutoNum type="arabicPlain" startAt="1838"/>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One infamous march, the “Trail of Tears” resettlement of Cherokee Nation, credited with over 8,000 deaths </a:t>
            </a:r>
          </a:p>
          <a:p>
            <a:endParaRPr lang="en-US" sz="1400" dirty="0">
              <a:solidFill>
                <a:srgbClr val="A14930"/>
              </a:solidFill>
              <a:latin typeface="Avenir Light" panose="020B0402020203020204" pitchFamily="34" charset="77"/>
            </a:endParaRPr>
          </a:p>
          <a:p>
            <a:r>
              <a:rPr lang="en-US" sz="1400" dirty="0">
                <a:solidFill>
                  <a:srgbClr val="A14930"/>
                </a:solidFill>
                <a:latin typeface="Avenir Light" panose="020B0402020203020204" pitchFamily="34" charset="77"/>
              </a:rPr>
              <a:t>1850+ 	</a:t>
            </a:r>
            <a:r>
              <a:rPr lang="en-US" sz="1400" dirty="0">
                <a:latin typeface="Avenir Light" panose="020B0402020203020204" pitchFamily="34" charset="77"/>
              </a:rPr>
              <a:t>U.S. realizing the prize of the West eventually sparking Great Plains wars of the 1860s-1880s</a:t>
            </a:r>
          </a:p>
          <a:p>
            <a:endParaRPr lang="en-US" sz="1400" dirty="0">
              <a:solidFill>
                <a:srgbClr val="A14930"/>
              </a:solidFill>
              <a:latin typeface="Avenir Light" panose="020B0402020203020204" pitchFamily="34" charset="77"/>
            </a:endParaRPr>
          </a:p>
          <a:p>
            <a:pPr marL="274320" indent="-274320">
              <a:buAutoNum type="arabicPlain" startAt="1868"/>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Treaty of Fort Laramie (2</a:t>
            </a:r>
            <a:r>
              <a:rPr lang="en-US" sz="1400" baseline="30000" dirty="0">
                <a:latin typeface="Avenir Light" panose="020B0402020203020204" pitchFamily="34" charset="77"/>
              </a:rPr>
              <a:t>nd</a:t>
            </a:r>
            <a:r>
              <a:rPr lang="en-US" sz="1400" dirty="0">
                <a:latin typeface="Avenir Light" panose="020B0402020203020204" pitchFamily="34" charset="77"/>
              </a:rPr>
              <a:t> version of this treaty) officially forced Indians to cede large tracts of their lands to the U.S. and assigned all Native 			             		Americans to reservations. Thus, ending nomadic hunting ways of survival</a:t>
            </a:r>
          </a:p>
          <a:p>
            <a:endParaRPr lang="en-US" sz="1400" dirty="0">
              <a:solidFill>
                <a:srgbClr val="A14930"/>
              </a:solidFill>
              <a:latin typeface="Avenir Light" panose="020B0402020203020204" pitchFamily="34" charset="77"/>
            </a:endParaRPr>
          </a:p>
          <a:p>
            <a:pPr marL="274320" indent="-274320">
              <a:buAutoNum type="arabicPlain" startAt="1887"/>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General Allotment Act passed by Congress giving 160 acres of land per couple &amp; 80 per single adult</a:t>
            </a:r>
          </a:p>
          <a:p>
            <a:endParaRPr lang="en-US" sz="1400" dirty="0">
              <a:latin typeface="Avenir Light" panose="020B0402020203020204" pitchFamily="34" charset="77"/>
            </a:endParaRPr>
          </a:p>
          <a:p>
            <a:pPr marL="274320" indent="-274320">
              <a:buAutoNum type="arabicPlain" startAt="1893"/>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Famous Western Land Run net loss +80 million acres out of 138 million</a:t>
            </a:r>
          </a:p>
          <a:p>
            <a:endParaRPr lang="en-US" sz="1400" dirty="0">
              <a:solidFill>
                <a:srgbClr val="A14930"/>
              </a:solidFill>
              <a:latin typeface="Avenir Light" panose="020B0402020203020204" pitchFamily="34" charset="77"/>
            </a:endParaRPr>
          </a:p>
          <a:p>
            <a:pPr marL="274320" indent="-274320">
              <a:buAutoNum type="arabicPlain" startAt="1924"/>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Citizenship Act made all American Indians citizens of the U.S.</a:t>
            </a:r>
          </a:p>
          <a:p>
            <a:endParaRPr lang="en-US" sz="1400" dirty="0">
              <a:solidFill>
                <a:srgbClr val="A14930"/>
              </a:solidFill>
              <a:latin typeface="Avenir Light" panose="020B0402020203020204" pitchFamily="34" charset="77"/>
            </a:endParaRPr>
          </a:p>
          <a:p>
            <a:pPr marL="274320" indent="-274320">
              <a:buAutoNum type="arabicPlain" startAt="1943"/>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Official U.S. survey finds horrific conditions and severe poverty </a:t>
            </a:r>
          </a:p>
          <a:p>
            <a:endParaRPr lang="en-US" sz="1400" dirty="0">
              <a:solidFill>
                <a:srgbClr val="A14930"/>
              </a:solidFill>
              <a:latin typeface="Avenir Light" panose="020B0402020203020204" pitchFamily="34" charset="77"/>
            </a:endParaRPr>
          </a:p>
          <a:p>
            <a:pPr marL="274320" indent="-274320">
              <a:buAutoNum type="arabicPlain" startAt="1953"/>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Tribe eradication era brings forced assimilation and loss of 109 tribes &amp; 2.5 million prime acres by 1964</a:t>
            </a:r>
          </a:p>
          <a:p>
            <a:endParaRPr lang="en-US" sz="1400" dirty="0">
              <a:solidFill>
                <a:srgbClr val="A14930"/>
              </a:solidFill>
              <a:latin typeface="Avenir Light" panose="020B0402020203020204" pitchFamily="34" charset="77"/>
            </a:endParaRPr>
          </a:p>
          <a:p>
            <a:pPr marL="274320" indent="-274320">
              <a:buAutoNum type="arabicPlain" startAt="1978"/>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Indian Religious Freedom Act passed to protect/preserve inherent right of freedom to believe, express, and exercise traditional religions of the 			            		American Indian </a:t>
            </a:r>
          </a:p>
          <a:p>
            <a:pPr marL="274320" indent="-274320">
              <a:buAutoNum type="arabicPlain" startAt="1978"/>
            </a:pPr>
            <a:endParaRPr lang="en-US" sz="1400" dirty="0">
              <a:solidFill>
                <a:srgbClr val="A14930"/>
              </a:solidFill>
              <a:latin typeface="Avenir Light" panose="020B0402020203020204" pitchFamily="34" charset="77"/>
            </a:endParaRPr>
          </a:p>
          <a:p>
            <a:pPr marL="274320" indent="-274320">
              <a:buAutoNum type="arabicPlain" startAt="1993"/>
            </a:pPr>
            <a:r>
              <a:rPr lang="en-US" sz="1400" dirty="0">
                <a:solidFill>
                  <a:srgbClr val="A14930"/>
                </a:solidFill>
                <a:latin typeface="Avenir Light" panose="020B0402020203020204" pitchFamily="34" charset="77"/>
              </a:rPr>
              <a:t> 		</a:t>
            </a:r>
            <a:r>
              <a:rPr lang="en-US" sz="1400" dirty="0">
                <a:latin typeface="Avenir Light" panose="020B0402020203020204" pitchFamily="34" charset="77"/>
              </a:rPr>
              <a:t>Act added provision for enforcement of 1978 Act and ability to retain sacred sites </a:t>
            </a:r>
          </a:p>
          <a:p>
            <a:pPr marL="274320" indent="-274320">
              <a:buAutoNum type="arabicPlain" startAt="1993"/>
            </a:pPr>
            <a:endParaRPr lang="en-US" sz="1400" dirty="0">
              <a:solidFill>
                <a:srgbClr val="A14930"/>
              </a:solidFill>
              <a:latin typeface="Avenir Light" panose="020B0402020203020204" pitchFamily="34" charset="77"/>
            </a:endParaRPr>
          </a:p>
          <a:p>
            <a:r>
              <a:rPr lang="en-US" sz="1400" dirty="0">
                <a:solidFill>
                  <a:srgbClr val="A14930"/>
                </a:solidFill>
                <a:latin typeface="Avenir Light" panose="020B0402020203020204" pitchFamily="34" charset="77"/>
              </a:rPr>
              <a:t>1994		</a:t>
            </a:r>
            <a:r>
              <a:rPr lang="en-US" sz="1400" dirty="0">
                <a:latin typeface="Avenir Light" panose="020B0402020203020204" pitchFamily="34" charset="77"/>
              </a:rPr>
              <a:t>Act extended 1978 Act making it legal to transport and use peyote for ceremonial purposes</a:t>
            </a:r>
          </a:p>
        </p:txBody>
      </p:sp>
    </p:spTree>
    <p:extLst>
      <p:ext uri="{BB962C8B-B14F-4D97-AF65-F5344CB8AC3E}">
        <p14:creationId xmlns:p14="http://schemas.microsoft.com/office/powerpoint/2010/main" val="131883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950321" y="685800"/>
            <a:ext cx="4748736"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Timeline of Tragedy</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7" name="Content Placeholder 2">
            <a:extLst>
              <a:ext uri="{FF2B5EF4-FFF2-40B4-BE49-F238E27FC236}">
                <a16:creationId xmlns:a16="http://schemas.microsoft.com/office/drawing/2014/main" id="{C70B3CB2-9C32-9741-B4F7-42DF57BB63B4}"/>
              </a:ext>
            </a:extLst>
          </p:cNvPr>
          <p:cNvSpPr txBox="1">
            <a:spLocks/>
          </p:cNvSpPr>
          <p:nvPr/>
        </p:nvSpPr>
        <p:spPr>
          <a:xfrm>
            <a:off x="914400" y="1828800"/>
            <a:ext cx="12801600" cy="1456489"/>
          </a:xfrm>
          <a:prstGeom prst="rect">
            <a:avLst/>
          </a:prstGeom>
        </p:spPr>
        <p:txBody>
          <a:bodyPr vert="horz" lIns="109728" tIns="54864" rIns="109728" bIns="54864"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i="1" dirty="0">
                <a:solidFill>
                  <a:srgbClr val="DEB445"/>
                </a:solidFill>
                <a:latin typeface="Avenir Light Oblique" panose="020B0402020203090204" pitchFamily="34" charset="77"/>
              </a:rPr>
              <a:t>Living conditions on the reservations have been cited as</a:t>
            </a:r>
          </a:p>
        </p:txBody>
      </p:sp>
      <p:sp>
        <p:nvSpPr>
          <p:cNvPr id="8" name="Content Placeholder 2">
            <a:extLst>
              <a:ext uri="{FF2B5EF4-FFF2-40B4-BE49-F238E27FC236}">
                <a16:creationId xmlns:a16="http://schemas.microsoft.com/office/drawing/2014/main" id="{2A01F93F-037A-F440-8A3B-BC24234FC8E9}"/>
              </a:ext>
            </a:extLst>
          </p:cNvPr>
          <p:cNvSpPr txBox="1">
            <a:spLocks/>
          </p:cNvSpPr>
          <p:nvPr/>
        </p:nvSpPr>
        <p:spPr>
          <a:xfrm>
            <a:off x="914400" y="2314921"/>
            <a:ext cx="12801600" cy="1456489"/>
          </a:xfrm>
          <a:prstGeom prst="rect">
            <a:avLst/>
          </a:prstGeom>
        </p:spPr>
        <p:txBody>
          <a:bodyPr vert="horz" lIns="109728" tIns="54864" rIns="109728" bIns="54864"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6000" i="1" dirty="0">
                <a:solidFill>
                  <a:srgbClr val="A14930"/>
                </a:solidFill>
                <a:latin typeface="Avenir Light Oblique" panose="020B0402020203090204" pitchFamily="34" charset="77"/>
              </a:rPr>
              <a:t>“Comparable to Third World.”</a:t>
            </a:r>
          </a:p>
        </p:txBody>
      </p:sp>
      <p:sp>
        <p:nvSpPr>
          <p:cNvPr id="10" name="Content Placeholder 2">
            <a:extLst>
              <a:ext uri="{FF2B5EF4-FFF2-40B4-BE49-F238E27FC236}">
                <a16:creationId xmlns:a16="http://schemas.microsoft.com/office/drawing/2014/main" id="{676E7D6C-FD07-6248-8F49-484863ABD09F}"/>
              </a:ext>
            </a:extLst>
          </p:cNvPr>
          <p:cNvSpPr txBox="1">
            <a:spLocks/>
          </p:cNvSpPr>
          <p:nvPr/>
        </p:nvSpPr>
        <p:spPr>
          <a:xfrm>
            <a:off x="2919614" y="3221790"/>
            <a:ext cx="5041900" cy="348923"/>
          </a:xfrm>
          <a:prstGeom prst="rect">
            <a:avLst/>
          </a:prstGeom>
        </p:spPr>
        <p:txBody>
          <a:bodyPr vert="horz" lIns="109728" tIns="54864" rIns="109728" bIns="54864"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i="1" dirty="0">
                <a:solidFill>
                  <a:srgbClr val="DEB445"/>
                </a:solidFill>
                <a:latin typeface="Avenir Light Oblique" panose="020B0402020203090204" pitchFamily="34" charset="77"/>
              </a:rPr>
              <a:t>	(May 5, 2004, Gallup Independent)</a:t>
            </a:r>
          </a:p>
        </p:txBody>
      </p:sp>
      <p:sp>
        <p:nvSpPr>
          <p:cNvPr id="12" name="TextBox 11">
            <a:extLst>
              <a:ext uri="{FF2B5EF4-FFF2-40B4-BE49-F238E27FC236}">
                <a16:creationId xmlns:a16="http://schemas.microsoft.com/office/drawing/2014/main" id="{F3BB0F01-5E4E-AD4E-98F0-F1CB5A7C8169}"/>
              </a:ext>
            </a:extLst>
          </p:cNvPr>
          <p:cNvSpPr txBox="1"/>
          <p:nvPr/>
        </p:nvSpPr>
        <p:spPr>
          <a:xfrm>
            <a:off x="914400" y="3639312"/>
            <a:ext cx="12801600" cy="3416320"/>
          </a:xfrm>
          <a:prstGeom prst="rect">
            <a:avLst/>
          </a:prstGeom>
          <a:noFill/>
        </p:spPr>
        <p:txBody>
          <a:bodyPr wrap="square" rtlCol="0" anchor="t" anchorCtr="0">
            <a:spAutoFit/>
          </a:bodyPr>
          <a:lstStyle/>
          <a:p>
            <a:endParaRPr lang="en-US" sz="2400" dirty="0">
              <a:latin typeface="Avenir Light" panose="020B0402020203020204" pitchFamily="34" charset="77"/>
            </a:endParaRPr>
          </a:p>
          <a:p>
            <a:r>
              <a:rPr lang="en-US" sz="3600" dirty="0">
                <a:latin typeface="Avenir Light" panose="020B0402020203020204" pitchFamily="34" charset="77"/>
              </a:rPr>
              <a:t>Casinos do benefit select tribes</a:t>
            </a:r>
          </a:p>
          <a:p>
            <a:r>
              <a:rPr lang="en-US" sz="2400" dirty="0">
                <a:latin typeface="Avenir Light" panose="020B0402020203020204" pitchFamily="34" charset="77"/>
              </a:rPr>
              <a:t>	Geographic proximity to a customer base = big dollars</a:t>
            </a:r>
          </a:p>
          <a:p>
            <a:r>
              <a:rPr lang="en-US" sz="2400" dirty="0">
                <a:latin typeface="Avenir Light" panose="020B0402020203020204" pitchFamily="34" charset="77"/>
              </a:rPr>
              <a:t>	Only approximately 30 out 650 tribes have that luxury</a:t>
            </a:r>
          </a:p>
          <a:p>
            <a:endParaRPr lang="en-US" sz="2400" dirty="0">
              <a:latin typeface="Avenir Light" panose="020B0402020203020204" pitchFamily="34" charset="77"/>
            </a:endParaRPr>
          </a:p>
          <a:p>
            <a:r>
              <a:rPr lang="en-US" sz="3600" dirty="0">
                <a:latin typeface="Avenir Light" panose="020B0402020203020204" pitchFamily="34" charset="77"/>
              </a:rPr>
              <a:t>Non-casino tribes challenged for sustainability</a:t>
            </a:r>
          </a:p>
          <a:p>
            <a:r>
              <a:rPr lang="en-US" sz="2400" dirty="0">
                <a:latin typeface="Avenir Light" panose="020B0402020203020204" pitchFamily="34" charset="77"/>
              </a:rPr>
              <a:t>	Bad lands = sparse natural resources and limited herds (roaming or raised)</a:t>
            </a:r>
          </a:p>
          <a:p>
            <a:pPr lvl="1"/>
            <a:r>
              <a:rPr lang="en-US" sz="2400" dirty="0">
                <a:latin typeface="Avenir Light" panose="020B0402020203020204" pitchFamily="34" charset="77"/>
              </a:rPr>
              <a:t>Poverty is crippling impacting education and innovation</a:t>
            </a:r>
          </a:p>
        </p:txBody>
      </p:sp>
    </p:spTree>
    <p:extLst>
      <p:ext uri="{BB962C8B-B14F-4D97-AF65-F5344CB8AC3E}">
        <p14:creationId xmlns:p14="http://schemas.microsoft.com/office/powerpoint/2010/main" val="1310346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A41C04-EA4F-574F-BDC6-EAC3AAEF7CC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1396" r="18004"/>
          <a:stretch/>
        </p:blipFill>
        <p:spPr>
          <a:xfrm>
            <a:off x="-1" y="10"/>
            <a:ext cx="8844068" cy="8229590"/>
          </a:xfrm>
          <a:prstGeom prst="rect">
            <a:avLst/>
          </a:prstGeom>
        </p:spPr>
      </p:pic>
      <p:pic>
        <p:nvPicPr>
          <p:cNvPr id="3" name="Picture 2">
            <a:extLst>
              <a:ext uri="{FF2B5EF4-FFF2-40B4-BE49-F238E27FC236}">
                <a16:creationId xmlns:a16="http://schemas.microsoft.com/office/drawing/2014/main" id="{5225CB03-DF55-8F49-98B7-1AA01ACFE7E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5768" r="1339" b="-2"/>
          <a:stretch/>
        </p:blipFill>
        <p:spPr>
          <a:xfrm>
            <a:off x="9041587" y="1"/>
            <a:ext cx="5588813" cy="4016045"/>
          </a:xfrm>
          <a:prstGeom prst="rect">
            <a:avLst/>
          </a:prstGeom>
        </p:spPr>
      </p:pic>
      <p:pic>
        <p:nvPicPr>
          <p:cNvPr id="6" name="Picture 5">
            <a:extLst>
              <a:ext uri="{FF2B5EF4-FFF2-40B4-BE49-F238E27FC236}">
                <a16:creationId xmlns:a16="http://schemas.microsoft.com/office/drawing/2014/main" id="{18065958-9052-E443-B90A-B6C8BECFCED1}"/>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1476" r="16507" b="-1"/>
          <a:stretch/>
        </p:blipFill>
        <p:spPr>
          <a:xfrm>
            <a:off x="9041584" y="4213555"/>
            <a:ext cx="5588816" cy="4016045"/>
          </a:xfrm>
          <a:prstGeom prst="rect">
            <a:avLst/>
          </a:prstGeom>
        </p:spPr>
      </p:pic>
    </p:spTree>
    <p:extLst>
      <p:ext uri="{BB962C8B-B14F-4D97-AF65-F5344CB8AC3E}">
        <p14:creationId xmlns:p14="http://schemas.microsoft.com/office/powerpoint/2010/main" val="2666493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032399" y="685800"/>
            <a:ext cx="4584588"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Pine Ridge Survey</a:t>
            </a:r>
            <a:r>
              <a:rPr lang="en-US" sz="2800" b="1" spc="120" baseline="24000" dirty="0">
                <a:latin typeface="Avenir Heavy" panose="02000503020000020003" pitchFamily="2" charset="0"/>
                <a:ea typeface="Montserrat" charset="0"/>
                <a:cs typeface="Montserrat" charset="0"/>
              </a:rPr>
              <a:t> *</a:t>
            </a:r>
            <a:endParaRPr lang="en-US" sz="2800" b="1" spc="120" dirty="0">
              <a:latin typeface="Avenir Heavy" panose="02000503020000020003" pitchFamily="2" charset="0"/>
              <a:ea typeface="Montserrat" charset="0"/>
              <a:cs typeface="Montserrat" charset="0"/>
            </a:endParaRP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grpSp>
        <p:nvGrpSpPr>
          <p:cNvPr id="2" name="Group 1">
            <a:extLst>
              <a:ext uri="{FF2B5EF4-FFF2-40B4-BE49-F238E27FC236}">
                <a16:creationId xmlns:a16="http://schemas.microsoft.com/office/drawing/2014/main" id="{371D3018-8B53-5342-87C5-C3803149A856}"/>
              </a:ext>
            </a:extLst>
          </p:cNvPr>
          <p:cNvGrpSpPr/>
          <p:nvPr/>
        </p:nvGrpSpPr>
        <p:grpSpPr>
          <a:xfrm>
            <a:off x="1499616" y="1828800"/>
            <a:ext cx="11635249" cy="1631216"/>
            <a:chOff x="1433998" y="3527787"/>
            <a:chExt cx="11635249" cy="1631216"/>
          </a:xfrm>
        </p:grpSpPr>
        <p:sp>
          <p:nvSpPr>
            <p:cNvPr id="22" name="TextBox 21">
              <a:extLst>
                <a:ext uri="{FF2B5EF4-FFF2-40B4-BE49-F238E27FC236}">
                  <a16:creationId xmlns:a16="http://schemas.microsoft.com/office/drawing/2014/main" id="{9CA4426B-E8E4-CB40-905B-64A3FBC0F643}"/>
                </a:ext>
              </a:extLst>
            </p:cNvPr>
            <p:cNvSpPr txBox="1"/>
            <p:nvPr/>
          </p:nvSpPr>
          <p:spPr>
            <a:xfrm>
              <a:off x="1433998" y="3527787"/>
              <a:ext cx="2097049"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48.3</a:t>
              </a:r>
            </a:p>
            <a:p>
              <a:pPr algn="ctr"/>
              <a:r>
                <a:rPr lang="en-US" sz="1400" b="1" dirty="0">
                  <a:solidFill>
                    <a:srgbClr val="A14930"/>
                  </a:solidFill>
                  <a:latin typeface="Avenir Heavy" panose="02000503020000020003" pitchFamily="2" charset="0"/>
                  <a:ea typeface="Montserrat" charset="0"/>
                  <a:cs typeface="Montserrat" charset="0"/>
                </a:rPr>
                <a:t>POVERTY RATE</a:t>
              </a:r>
            </a:p>
            <a:p>
              <a:pPr algn="ctr"/>
              <a:r>
                <a:rPr lang="en-US" sz="1400" dirty="0">
                  <a:solidFill>
                    <a:srgbClr val="DEB445"/>
                  </a:solidFill>
                  <a:latin typeface="Avenir Light" panose="020B0402020203020204" pitchFamily="34" charset="77"/>
                  <a:ea typeface="Montserrat" charset="0"/>
                  <a:cs typeface="Montserrat" charset="0"/>
                </a:rPr>
                <a:t>United States 13.8%</a:t>
              </a:r>
            </a:p>
          </p:txBody>
        </p:sp>
        <p:sp>
          <p:nvSpPr>
            <p:cNvPr id="23" name="TextBox 22">
              <a:extLst>
                <a:ext uri="{FF2B5EF4-FFF2-40B4-BE49-F238E27FC236}">
                  <a16:creationId xmlns:a16="http://schemas.microsoft.com/office/drawing/2014/main" id="{7EEA32F5-15C3-ED49-BEBE-E7E90C30C180}"/>
                </a:ext>
              </a:extLst>
            </p:cNvPr>
            <p:cNvSpPr txBox="1"/>
            <p:nvPr/>
          </p:nvSpPr>
          <p:spPr>
            <a:xfrm>
              <a:off x="4243638" y="3527787"/>
              <a:ext cx="3190297"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$9,728</a:t>
              </a:r>
            </a:p>
            <a:p>
              <a:pPr algn="ctr"/>
              <a:r>
                <a:rPr lang="en-US" sz="1400" b="1" dirty="0">
                  <a:solidFill>
                    <a:srgbClr val="A14930"/>
                  </a:solidFill>
                  <a:latin typeface="Avenir Heavy" panose="02000503020000020003" pitchFamily="2" charset="0"/>
                  <a:ea typeface="Montserrat" charset="0"/>
                  <a:cs typeface="Montserrat" charset="0"/>
                </a:rPr>
                <a:t>ANNUAL PER CAPITA INCOME</a:t>
              </a:r>
            </a:p>
            <a:p>
              <a:pPr algn="ctr"/>
              <a:r>
                <a:rPr lang="en-US" sz="1400" dirty="0">
                  <a:solidFill>
                    <a:srgbClr val="DEB445"/>
                  </a:solidFill>
                  <a:latin typeface="Avenir Light" panose="020B0402020203020204" pitchFamily="34" charset="77"/>
                  <a:ea typeface="Montserrat" charset="0"/>
                  <a:cs typeface="Montserrat" charset="0"/>
                </a:rPr>
                <a:t>United States $27,334</a:t>
              </a:r>
            </a:p>
          </p:txBody>
        </p:sp>
        <p:sp>
          <p:nvSpPr>
            <p:cNvPr id="24" name="TextBox 23">
              <a:extLst>
                <a:ext uri="{FF2B5EF4-FFF2-40B4-BE49-F238E27FC236}">
                  <a16:creationId xmlns:a16="http://schemas.microsoft.com/office/drawing/2014/main" id="{542328B7-BEE6-9844-BEC2-607DB0543A4B}"/>
                </a:ext>
              </a:extLst>
            </p:cNvPr>
            <p:cNvSpPr txBox="1"/>
            <p:nvPr/>
          </p:nvSpPr>
          <p:spPr>
            <a:xfrm>
              <a:off x="8146527" y="3527787"/>
              <a:ext cx="2113079"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37.2</a:t>
              </a:r>
            </a:p>
            <a:p>
              <a:pPr algn="ctr"/>
              <a:r>
                <a:rPr lang="en-US" sz="1400" b="1" dirty="0">
                  <a:solidFill>
                    <a:srgbClr val="A14930"/>
                  </a:solidFill>
                  <a:latin typeface="Avenir Heavy" panose="02000503020000020003" pitchFamily="2" charset="0"/>
                  <a:ea typeface="Montserrat" charset="0"/>
                  <a:cs typeface="Montserrat" charset="0"/>
                </a:rPr>
                <a:t>SUICIDES PER 100,000</a:t>
              </a:r>
            </a:p>
            <a:p>
              <a:pPr algn="ctr"/>
              <a:r>
                <a:rPr lang="en-US" sz="1400" dirty="0">
                  <a:solidFill>
                    <a:srgbClr val="DEB445"/>
                  </a:solidFill>
                  <a:latin typeface="Avenir Light" panose="020B0402020203020204" pitchFamily="34" charset="77"/>
                  <a:ea typeface="Montserrat" charset="0"/>
                  <a:cs typeface="Montserrat" charset="0"/>
                </a:rPr>
                <a:t>United States 10.9</a:t>
              </a:r>
            </a:p>
          </p:txBody>
        </p:sp>
        <p:sp>
          <p:nvSpPr>
            <p:cNvPr id="25" name="TextBox 24">
              <a:extLst>
                <a:ext uri="{FF2B5EF4-FFF2-40B4-BE49-F238E27FC236}">
                  <a16:creationId xmlns:a16="http://schemas.microsoft.com/office/drawing/2014/main" id="{019705D5-701B-5649-B32A-76179FC6ED44}"/>
                </a:ext>
              </a:extLst>
            </p:cNvPr>
            <p:cNvSpPr txBox="1"/>
            <p:nvPr/>
          </p:nvSpPr>
          <p:spPr>
            <a:xfrm>
              <a:off x="10972198" y="3527787"/>
              <a:ext cx="2097049"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66.6</a:t>
              </a:r>
            </a:p>
            <a:p>
              <a:pPr algn="ctr"/>
              <a:r>
                <a:rPr lang="en-US" sz="1400" b="1" dirty="0">
                  <a:solidFill>
                    <a:srgbClr val="A14930"/>
                  </a:solidFill>
                  <a:latin typeface="Avenir Heavy" panose="02000503020000020003" pitchFamily="2" charset="0"/>
                  <a:ea typeface="Montserrat" charset="0"/>
                  <a:cs typeface="Montserrat" charset="0"/>
                </a:rPr>
                <a:t>LIFE EXPECTANCY</a:t>
              </a:r>
            </a:p>
            <a:p>
              <a:pPr algn="ctr"/>
              <a:r>
                <a:rPr lang="en-US" sz="1400" dirty="0">
                  <a:solidFill>
                    <a:srgbClr val="DEB445"/>
                  </a:solidFill>
                  <a:latin typeface="Avenir Light" panose="020B0402020203020204" pitchFamily="34" charset="77"/>
                  <a:ea typeface="Montserrat" charset="0"/>
                  <a:cs typeface="Montserrat" charset="0"/>
                </a:rPr>
                <a:t>United States 76.5</a:t>
              </a:r>
            </a:p>
          </p:txBody>
        </p:sp>
      </p:grpSp>
      <p:sp>
        <p:nvSpPr>
          <p:cNvPr id="27" name="TextBox 26">
            <a:extLst>
              <a:ext uri="{FF2B5EF4-FFF2-40B4-BE49-F238E27FC236}">
                <a16:creationId xmlns:a16="http://schemas.microsoft.com/office/drawing/2014/main" id="{7300EE84-C0C1-5548-8DED-DCC48C330E72}"/>
              </a:ext>
            </a:extLst>
          </p:cNvPr>
          <p:cNvSpPr txBox="1"/>
          <p:nvPr/>
        </p:nvSpPr>
        <p:spPr>
          <a:xfrm>
            <a:off x="914400" y="3639312"/>
            <a:ext cx="12801600" cy="5078313"/>
          </a:xfrm>
          <a:prstGeom prst="rect">
            <a:avLst/>
          </a:prstGeom>
          <a:noFill/>
        </p:spPr>
        <p:txBody>
          <a:bodyPr wrap="square" rtlCol="0" anchor="t" anchorCtr="0">
            <a:spAutoFit/>
          </a:bodyPr>
          <a:lstStyle/>
          <a:p>
            <a:endParaRPr lang="en-US" sz="3600" dirty="0">
              <a:latin typeface="Avenir Light" panose="020B0402020203020204" pitchFamily="34" charset="77"/>
            </a:endParaRPr>
          </a:p>
          <a:p>
            <a:r>
              <a:rPr lang="en-US" sz="3600" dirty="0">
                <a:latin typeface="Avenir Light" panose="020B0402020203020204" pitchFamily="34" charset="77"/>
              </a:rPr>
              <a:t>4.9mm Indians on reservations</a:t>
            </a:r>
          </a:p>
          <a:p>
            <a:endParaRPr lang="en-US" sz="3600" dirty="0">
              <a:latin typeface="Avenir Light" panose="020B0402020203020204" pitchFamily="34" charset="77"/>
            </a:endParaRPr>
          </a:p>
          <a:p>
            <a:r>
              <a:rPr lang="en-US" sz="3600" dirty="0">
                <a:latin typeface="Avenir Light" panose="020B0402020203020204" pitchFamily="34" charset="77"/>
              </a:rPr>
              <a:t>40k live on Pine Ridge Reservation at the time of the survey</a:t>
            </a:r>
          </a:p>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3600" dirty="0">
              <a:latin typeface="Avenir Light" panose="020B0402020203020204" pitchFamily="34" charset="77"/>
            </a:endParaRPr>
          </a:p>
          <a:p>
            <a:r>
              <a:rPr lang="en-US" sz="1200" dirty="0">
                <a:latin typeface="Avenir Light" panose="020B0402020203020204" pitchFamily="34" charset="77"/>
              </a:rPr>
              <a:t>Shannon County, OK, Pine Ridge Reservation survey </a:t>
            </a:r>
          </a:p>
          <a:p>
            <a:r>
              <a:rPr lang="en-US" sz="1200" dirty="0">
                <a:latin typeface="Avenir Light" panose="020B0402020203020204" pitchFamily="34" charset="77"/>
              </a:rPr>
              <a:t>*Most recent statistics available, Sources: U.S. Census Bureau; U.S. Department of Health and Human Services; South Dakota Department of Health.) RESOURCE- NATIONAL GEOGRAPHIC; In the Spirit of Crazy Horse REBIRTH OF A SIOIUX NATION</a:t>
            </a:r>
          </a:p>
          <a:p>
            <a:endParaRPr lang="en-US" sz="3600" dirty="0">
              <a:latin typeface="Avenir Light" panose="020B0402020203020204" pitchFamily="34" charset="77"/>
            </a:endParaRPr>
          </a:p>
        </p:txBody>
      </p:sp>
    </p:spTree>
    <p:extLst>
      <p:ext uri="{BB962C8B-B14F-4D97-AF65-F5344CB8AC3E}">
        <p14:creationId xmlns:p14="http://schemas.microsoft.com/office/powerpoint/2010/main" val="719123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733986" y="685800"/>
            <a:ext cx="5181418"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Sheena V. Foundation</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7" name="Subtitle 2">
            <a:extLst>
              <a:ext uri="{FF2B5EF4-FFF2-40B4-BE49-F238E27FC236}">
                <a16:creationId xmlns:a16="http://schemas.microsoft.com/office/drawing/2014/main" id="{FD43BBA9-4956-C046-9A7A-6479296816D2}"/>
              </a:ext>
            </a:extLst>
          </p:cNvPr>
          <p:cNvSpPr txBox="1">
            <a:spLocks/>
          </p:cNvSpPr>
          <p:nvPr/>
        </p:nvSpPr>
        <p:spPr>
          <a:xfrm>
            <a:off x="7248937" y="1828800"/>
            <a:ext cx="6201339" cy="2197590"/>
          </a:xfrm>
          <a:prstGeom prst="rect">
            <a:avLst/>
          </a:prstGeom>
        </p:spPr>
        <p:txBody>
          <a:bodyPr vert="horz" wrap="square" lIns="130494" tIns="65247" rIns="130494" bIns="65247"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spcBef>
                <a:spcPts val="0"/>
              </a:spcBef>
              <a:spcAft>
                <a:spcPts val="1200"/>
              </a:spcAft>
            </a:pPr>
            <a:endParaRPr lang="en-US" sz="1200" dirty="0">
              <a:solidFill>
                <a:schemeClr val="tx1"/>
              </a:solidFill>
            </a:endParaRPr>
          </a:p>
          <a:p>
            <a:pPr algn="l">
              <a:spcBef>
                <a:spcPts val="0"/>
              </a:spcBef>
              <a:spcAft>
                <a:spcPts val="1200"/>
              </a:spcAft>
            </a:pPr>
            <a:r>
              <a:rPr lang="en-US" sz="1200" dirty="0">
                <a:solidFill>
                  <a:schemeClr val="tx1"/>
                </a:solidFill>
              </a:rPr>
              <a:t>SVF is a non-profit 501 (c) (3) charitable foundation committed to restoring a self-sustaining environment through: Health &amp; Wellness, Cancer Research for Children and Financial Literacy. All to preserve, protect and provide for the most valuable asset to any Native American Tribe/Nation – the children.</a:t>
            </a:r>
          </a:p>
          <a:p>
            <a:pPr algn="l">
              <a:spcBef>
                <a:spcPts val="0"/>
              </a:spcBef>
              <a:spcAft>
                <a:spcPts val="1200"/>
              </a:spcAft>
            </a:pPr>
            <a:r>
              <a:rPr lang="en-US" sz="1200" dirty="0">
                <a:solidFill>
                  <a:schemeClr val="tx1"/>
                </a:solidFill>
              </a:rPr>
              <a:t>The foundation aims to create solutions to restore a sustainable environment that will support future generations. Our Focus: Educate Native youth on culturally appropriate long-term solutions to combat a quickly depleting environment.</a:t>
            </a:r>
          </a:p>
        </p:txBody>
      </p:sp>
      <p:sp>
        <p:nvSpPr>
          <p:cNvPr id="8" name="Subtitle 2">
            <a:extLst>
              <a:ext uri="{FF2B5EF4-FFF2-40B4-BE49-F238E27FC236}">
                <a16:creationId xmlns:a16="http://schemas.microsoft.com/office/drawing/2014/main" id="{BF2D0720-0F3C-7E42-B62E-80B6A2560F7D}"/>
              </a:ext>
            </a:extLst>
          </p:cNvPr>
          <p:cNvSpPr txBox="1">
            <a:spLocks/>
          </p:cNvSpPr>
          <p:nvPr/>
        </p:nvSpPr>
        <p:spPr>
          <a:xfrm>
            <a:off x="915276" y="1828800"/>
            <a:ext cx="6201339" cy="2577694"/>
          </a:xfrm>
          <a:prstGeom prst="rect">
            <a:avLst/>
          </a:prstGeom>
        </p:spPr>
        <p:txBody>
          <a:bodyPr vert="horz" wrap="square" lIns="130494" tIns="65247" rIns="130494" bIns="65247"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spcBef>
                <a:spcPts val="0"/>
              </a:spcBef>
              <a:spcAft>
                <a:spcPts val="1200"/>
              </a:spcAft>
            </a:pPr>
            <a:r>
              <a:rPr lang="en-US" sz="1200" b="1" dirty="0">
                <a:solidFill>
                  <a:schemeClr val="tx1"/>
                </a:solidFill>
                <a:latin typeface="Avenir Heavy" panose="02000503020000020003" pitchFamily="2" charset="0"/>
              </a:rPr>
              <a:t>About</a:t>
            </a:r>
          </a:p>
          <a:p>
            <a:pPr algn="l">
              <a:spcBef>
                <a:spcPts val="0"/>
              </a:spcBef>
              <a:spcAft>
                <a:spcPts val="1200"/>
              </a:spcAft>
            </a:pPr>
            <a:r>
              <a:rPr lang="en-US" sz="1200" dirty="0">
                <a:solidFill>
                  <a:schemeClr val="tx1"/>
                </a:solidFill>
                <a:latin typeface="Avenir Light" panose="020B0402020203020204" pitchFamily="34" charset="77"/>
              </a:rPr>
              <a:t>Growing up, our founder saw the plight of children in Native America today. </a:t>
            </a:r>
          </a:p>
          <a:p>
            <a:pPr algn="l">
              <a:spcBef>
                <a:spcPts val="0"/>
              </a:spcBef>
              <a:spcAft>
                <a:spcPts val="1200"/>
              </a:spcAft>
            </a:pPr>
            <a:r>
              <a:rPr lang="en-US" sz="1200" dirty="0">
                <a:solidFill>
                  <a:schemeClr val="tx1"/>
                </a:solidFill>
                <a:latin typeface="Avenir Light" panose="020B0402020203020204" pitchFamily="34" charset="77"/>
              </a:rPr>
              <a:t>Throughout her life’s travels, she has seen first-hand how serious the living conditions and loss of hope &amp; spirit exist on the reservations. She wanted to do something to make an impact, and feels we owe it to ALL Native Americans – The First People of America.</a:t>
            </a:r>
          </a:p>
          <a:p>
            <a:pPr algn="l">
              <a:spcBef>
                <a:spcPts val="0"/>
              </a:spcBef>
              <a:spcAft>
                <a:spcPts val="1200"/>
              </a:spcAft>
            </a:pPr>
            <a:r>
              <a:rPr lang="en-US" sz="1200" dirty="0">
                <a:solidFill>
                  <a:schemeClr val="tx1"/>
                </a:solidFill>
                <a:latin typeface="Avenir Light" panose="020B0402020203020204" pitchFamily="34" charset="77"/>
              </a:rPr>
              <a:t>The Sheena V. Foundation (SVF), named in memory of her late niece – Sheena Vesta Osborne – who passed away from a very rare form of cancer at age 16. Parallel: Cancer ranks higher among Native American children than any other culture in our country. Thus, the inspiration for SVF and its alignment with Native America. </a:t>
            </a:r>
          </a:p>
        </p:txBody>
      </p:sp>
      <p:pic>
        <p:nvPicPr>
          <p:cNvPr id="1026" name="Picture 2" descr="https://sheenav.com/wp-content/uploads/2016/06/COLOR-TOT_BAND.jpg">
            <a:extLst>
              <a:ext uri="{FF2B5EF4-FFF2-40B4-BE49-F238E27FC236}">
                <a16:creationId xmlns:a16="http://schemas.microsoft.com/office/drawing/2014/main" id="{CA3BCC2E-34B1-C44D-B14B-C799018745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 y="5156718"/>
            <a:ext cx="14630400" cy="2031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09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510297" y="685800"/>
            <a:ext cx="3628814"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Health Insights</a:t>
            </a:r>
            <a:endParaRPr lang="en-US" sz="2800" b="1" spc="120" dirty="0">
              <a:latin typeface="Avenir Heavy" panose="02000503020000020003" pitchFamily="2" charset="0"/>
              <a:ea typeface="Montserrat" charset="0"/>
              <a:cs typeface="Montserrat" charset="0"/>
            </a:endParaRP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1" name="TextBox 10">
            <a:extLst>
              <a:ext uri="{FF2B5EF4-FFF2-40B4-BE49-F238E27FC236}">
                <a16:creationId xmlns:a16="http://schemas.microsoft.com/office/drawing/2014/main" id="{76B6F2BB-51BB-ED4B-98A4-41CA0429C482}"/>
              </a:ext>
            </a:extLst>
          </p:cNvPr>
          <p:cNvSpPr txBox="1"/>
          <p:nvPr/>
        </p:nvSpPr>
        <p:spPr>
          <a:xfrm>
            <a:off x="914400" y="1828800"/>
            <a:ext cx="12107120" cy="3539430"/>
          </a:xfrm>
          <a:prstGeom prst="rect">
            <a:avLst/>
          </a:prstGeom>
          <a:noFill/>
        </p:spPr>
        <p:txBody>
          <a:bodyPr wrap="square" rtlCol="0" anchor="t" anchorCtr="0">
            <a:spAutoFit/>
          </a:bodyPr>
          <a:lstStyle/>
          <a:p>
            <a:r>
              <a:rPr lang="en-US" sz="3600" b="1" dirty="0">
                <a:solidFill>
                  <a:srgbClr val="A14930"/>
                </a:solidFill>
                <a:latin typeface="Avenir Heavy" panose="02000503020000020003" pitchFamily="2" charset="0"/>
              </a:rPr>
              <a:t>Disproportionate Health Challenges </a:t>
            </a:r>
          </a:p>
          <a:p>
            <a:endParaRPr lang="en-US" sz="2400" dirty="0">
              <a:latin typeface="Avenir Light" panose="020B0402020203020204" pitchFamily="34" charset="77"/>
            </a:endParaRPr>
          </a:p>
          <a:p>
            <a:r>
              <a:rPr lang="en-US" sz="3200" dirty="0">
                <a:latin typeface="Avenir Light" panose="020B0402020203020204" pitchFamily="34" charset="77"/>
              </a:rPr>
              <a:t>In addition to having higher rates of certain kinds of cancer, Native American children have a plethora of health challenges ahead of them driven by centuries of limited access to health care, healthy food and educational and employment opportunities.</a:t>
            </a:r>
          </a:p>
          <a:p>
            <a:pPr fontAlgn="base"/>
            <a:endParaRPr lang="en-US" sz="3600" dirty="0">
              <a:latin typeface="Avenir Light" panose="020B0402020203020204" pitchFamily="34" charset="77"/>
            </a:endParaRPr>
          </a:p>
        </p:txBody>
      </p:sp>
    </p:spTree>
    <p:extLst>
      <p:ext uri="{BB962C8B-B14F-4D97-AF65-F5344CB8AC3E}">
        <p14:creationId xmlns:p14="http://schemas.microsoft.com/office/powerpoint/2010/main" val="1153614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95997" y="685800"/>
            <a:ext cx="3857403"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Health Insights</a:t>
            </a:r>
            <a:r>
              <a:rPr lang="en-US" sz="2800" b="1" spc="120" baseline="24000" dirty="0">
                <a:latin typeface="Avenir Heavy" panose="02000503020000020003" pitchFamily="2" charset="0"/>
                <a:ea typeface="Montserrat" charset="0"/>
                <a:cs typeface="Montserrat" charset="0"/>
              </a:rPr>
              <a:t>*</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grpSp>
        <p:nvGrpSpPr>
          <p:cNvPr id="5" name="Group 4">
            <a:extLst>
              <a:ext uri="{FF2B5EF4-FFF2-40B4-BE49-F238E27FC236}">
                <a16:creationId xmlns:a16="http://schemas.microsoft.com/office/drawing/2014/main" id="{24AF0476-1039-6A4D-8D6A-373616B9B05D}"/>
              </a:ext>
            </a:extLst>
          </p:cNvPr>
          <p:cNvGrpSpPr/>
          <p:nvPr/>
        </p:nvGrpSpPr>
        <p:grpSpPr>
          <a:xfrm>
            <a:off x="636854" y="3083748"/>
            <a:ext cx="13356691" cy="2062103"/>
            <a:chOff x="1141732" y="1777895"/>
            <a:chExt cx="13356691" cy="2062103"/>
          </a:xfrm>
        </p:grpSpPr>
        <p:sp>
          <p:nvSpPr>
            <p:cNvPr id="22" name="TextBox 21">
              <a:extLst>
                <a:ext uri="{FF2B5EF4-FFF2-40B4-BE49-F238E27FC236}">
                  <a16:creationId xmlns:a16="http://schemas.microsoft.com/office/drawing/2014/main" id="{9CA4426B-E8E4-CB40-905B-64A3FBC0F643}"/>
                </a:ext>
              </a:extLst>
            </p:cNvPr>
            <p:cNvSpPr txBox="1"/>
            <p:nvPr/>
          </p:nvSpPr>
          <p:spPr>
            <a:xfrm>
              <a:off x="1141732" y="1828800"/>
              <a:ext cx="2812822"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18.4</a:t>
              </a:r>
            </a:p>
            <a:p>
              <a:pPr algn="ctr"/>
              <a:r>
                <a:rPr lang="en-US" sz="1400" b="1" dirty="0">
                  <a:solidFill>
                    <a:srgbClr val="A14930"/>
                  </a:solidFill>
                  <a:latin typeface="Avenir Heavy" panose="02000503020000020003" pitchFamily="2" charset="0"/>
                  <a:ea typeface="Montserrat" charset="0"/>
                  <a:cs typeface="Montserrat" charset="0"/>
                </a:rPr>
                <a:t>INFANT MORTALITY PER 1,000</a:t>
              </a:r>
            </a:p>
            <a:p>
              <a:pPr algn="ctr"/>
              <a:r>
                <a:rPr lang="en-US" sz="1400" dirty="0">
                  <a:solidFill>
                    <a:srgbClr val="DEB445"/>
                  </a:solidFill>
                  <a:latin typeface="Avenir Light" panose="020B0402020203020204" pitchFamily="34" charset="77"/>
                  <a:ea typeface="Montserrat" charset="0"/>
                  <a:cs typeface="Montserrat" charset="0"/>
                </a:rPr>
                <a:t>United States 6.8</a:t>
              </a:r>
            </a:p>
          </p:txBody>
        </p:sp>
        <p:sp>
          <p:nvSpPr>
            <p:cNvPr id="23" name="TextBox 22">
              <a:extLst>
                <a:ext uri="{FF2B5EF4-FFF2-40B4-BE49-F238E27FC236}">
                  <a16:creationId xmlns:a16="http://schemas.microsoft.com/office/drawing/2014/main" id="{7EEA32F5-15C3-ED49-BEBE-E7E90C30C180}"/>
                </a:ext>
              </a:extLst>
            </p:cNvPr>
            <p:cNvSpPr txBox="1"/>
            <p:nvPr/>
          </p:nvSpPr>
          <p:spPr>
            <a:xfrm>
              <a:off x="4301240" y="1828800"/>
              <a:ext cx="2332691"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2.2</a:t>
              </a:r>
            </a:p>
            <a:p>
              <a:pPr algn="ctr"/>
              <a:r>
                <a:rPr lang="en-US" sz="1400" b="1" dirty="0">
                  <a:solidFill>
                    <a:srgbClr val="A14930"/>
                  </a:solidFill>
                  <a:latin typeface="Avenir Heavy" panose="02000503020000020003" pitchFamily="2" charset="0"/>
                  <a:ea typeface="Montserrat" charset="0"/>
                  <a:cs typeface="Montserrat" charset="0"/>
                </a:rPr>
                <a:t>TIMES HIGHER RATE OF</a:t>
              </a:r>
            </a:p>
            <a:p>
              <a:pPr algn="ctr"/>
              <a:r>
                <a:rPr lang="en-US" sz="1400" b="1" dirty="0">
                  <a:solidFill>
                    <a:srgbClr val="A14930"/>
                  </a:solidFill>
                  <a:latin typeface="Avenir Heavy" panose="02000503020000020003" pitchFamily="2" charset="0"/>
                  <a:ea typeface="Montserrat" charset="0"/>
                  <a:cs typeface="Montserrat" charset="0"/>
                </a:rPr>
                <a:t>DIABETES THAN WHITES</a:t>
              </a:r>
            </a:p>
          </p:txBody>
        </p:sp>
        <p:sp>
          <p:nvSpPr>
            <p:cNvPr id="24" name="TextBox 23">
              <a:extLst>
                <a:ext uri="{FF2B5EF4-FFF2-40B4-BE49-F238E27FC236}">
                  <a16:creationId xmlns:a16="http://schemas.microsoft.com/office/drawing/2014/main" id="{542328B7-BEE6-9844-BEC2-607DB0543A4B}"/>
                </a:ext>
              </a:extLst>
            </p:cNvPr>
            <p:cNvSpPr txBox="1"/>
            <p:nvPr/>
          </p:nvSpPr>
          <p:spPr>
            <a:xfrm>
              <a:off x="6980617" y="1824706"/>
              <a:ext cx="2218877"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68%</a:t>
              </a:r>
            </a:p>
            <a:p>
              <a:pPr algn="ctr"/>
              <a:r>
                <a:rPr lang="en-US" sz="1400" b="1" dirty="0">
                  <a:solidFill>
                    <a:srgbClr val="A14930"/>
                  </a:solidFill>
                  <a:latin typeface="Avenir Heavy" panose="02000503020000020003" pitchFamily="2" charset="0"/>
                  <a:ea typeface="Montserrat" charset="0"/>
                  <a:cs typeface="Montserrat" charset="0"/>
                </a:rPr>
                <a:t>INCREASE IN DIABETES</a:t>
              </a:r>
            </a:p>
            <a:p>
              <a:pPr algn="ctr"/>
              <a:r>
                <a:rPr lang="en-US" sz="1400" b="1" dirty="0">
                  <a:solidFill>
                    <a:srgbClr val="A14930"/>
                  </a:solidFill>
                  <a:latin typeface="Avenir Heavy" panose="02000503020000020003" pitchFamily="2" charset="0"/>
                  <a:ea typeface="Montserrat" charset="0"/>
                  <a:cs typeface="Montserrat" charset="0"/>
                </a:rPr>
                <a:t>AMOUNG TEENS</a:t>
              </a:r>
            </a:p>
          </p:txBody>
        </p:sp>
        <p:sp>
          <p:nvSpPr>
            <p:cNvPr id="25" name="TextBox 24">
              <a:extLst>
                <a:ext uri="{FF2B5EF4-FFF2-40B4-BE49-F238E27FC236}">
                  <a16:creationId xmlns:a16="http://schemas.microsoft.com/office/drawing/2014/main" id="{019705D5-701B-5649-B32A-76179FC6ED44}"/>
                </a:ext>
              </a:extLst>
            </p:cNvPr>
            <p:cNvSpPr txBox="1"/>
            <p:nvPr/>
          </p:nvSpPr>
          <p:spPr>
            <a:xfrm>
              <a:off x="9546180" y="1777895"/>
              <a:ext cx="2393605" cy="1631216"/>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95%</a:t>
              </a:r>
            </a:p>
            <a:p>
              <a:pPr algn="ctr"/>
              <a:r>
                <a:rPr lang="en-US" sz="1400" b="1" dirty="0">
                  <a:solidFill>
                    <a:srgbClr val="A14930"/>
                  </a:solidFill>
                  <a:latin typeface="Avenir Heavy" panose="02000503020000020003" pitchFamily="2" charset="0"/>
                  <a:ea typeface="Montserrat" charset="0"/>
                  <a:cs typeface="Montserrat" charset="0"/>
                </a:rPr>
                <a:t>PATIENTS WITH TYPE II,</a:t>
              </a:r>
            </a:p>
            <a:p>
              <a:pPr algn="ctr"/>
              <a:r>
                <a:rPr lang="en-US" sz="1400" b="1" dirty="0">
                  <a:solidFill>
                    <a:srgbClr val="A14930"/>
                  </a:solidFill>
                  <a:latin typeface="Avenir Heavy" panose="02000503020000020003" pitchFamily="2" charset="0"/>
                  <a:ea typeface="Montserrat" charset="0"/>
                  <a:cs typeface="Montserrat" charset="0"/>
                </a:rPr>
                <a:t>VERSES TYPE I, DIABETES</a:t>
              </a:r>
              <a:endParaRPr lang="en-US" sz="1400" dirty="0">
                <a:solidFill>
                  <a:srgbClr val="DEB445"/>
                </a:solidFill>
                <a:latin typeface="Avenir Light" panose="020B0402020203020204" pitchFamily="34" charset="77"/>
                <a:ea typeface="Montserrat" charset="0"/>
                <a:cs typeface="Montserrat" charset="0"/>
              </a:endParaRPr>
            </a:p>
          </p:txBody>
        </p:sp>
        <p:sp>
          <p:nvSpPr>
            <p:cNvPr id="30" name="TextBox 29">
              <a:extLst>
                <a:ext uri="{FF2B5EF4-FFF2-40B4-BE49-F238E27FC236}">
                  <a16:creationId xmlns:a16="http://schemas.microsoft.com/office/drawing/2014/main" id="{465923A4-F3EB-4E4E-AE46-94C79894DB75}"/>
                </a:ext>
              </a:extLst>
            </p:cNvPr>
            <p:cNvSpPr txBox="1"/>
            <p:nvPr/>
          </p:nvSpPr>
          <p:spPr>
            <a:xfrm>
              <a:off x="12286471" y="1777895"/>
              <a:ext cx="2211952" cy="2062103"/>
            </a:xfrm>
            <a:prstGeom prst="rect">
              <a:avLst/>
            </a:prstGeom>
            <a:noFill/>
          </p:spPr>
          <p:txBody>
            <a:bodyPr wrap="none" rtlCol="0" anchor="ctr" anchorCtr="0">
              <a:spAutoFit/>
            </a:bodyPr>
            <a:lstStyle/>
            <a:p>
              <a:pPr algn="ctr"/>
              <a:r>
                <a:rPr lang="en-US" sz="7200" b="1" dirty="0">
                  <a:solidFill>
                    <a:srgbClr val="A14930"/>
                  </a:solidFill>
                  <a:latin typeface="Avenir Black" panose="02000503020000020003" pitchFamily="2" charset="0"/>
                  <a:ea typeface="Montserrat" charset="0"/>
                  <a:cs typeface="Montserrat" charset="0"/>
                </a:rPr>
                <a:t>728</a:t>
              </a:r>
            </a:p>
            <a:p>
              <a:pPr algn="ctr"/>
              <a:r>
                <a:rPr lang="en-US" sz="1400" b="1" dirty="0">
                  <a:solidFill>
                    <a:srgbClr val="A14930"/>
                  </a:solidFill>
                  <a:latin typeface="Avenir Heavy" panose="02000503020000020003" pitchFamily="2" charset="0"/>
                  <a:ea typeface="Montserrat" charset="0"/>
                  <a:cs typeface="Montserrat" charset="0"/>
                </a:rPr>
                <a:t>LIVER DISEASE DEATHS</a:t>
              </a:r>
            </a:p>
            <a:p>
              <a:pPr algn="ctr"/>
              <a:r>
                <a:rPr lang="en-US" sz="1400" b="1" dirty="0">
                  <a:solidFill>
                    <a:srgbClr val="A14930"/>
                  </a:solidFill>
                  <a:latin typeface="Avenir Heavy" panose="02000503020000020003" pitchFamily="2" charset="0"/>
                  <a:ea typeface="Montserrat" charset="0"/>
                  <a:cs typeface="Montserrat" charset="0"/>
                </a:rPr>
                <a:t>PER 100,000</a:t>
              </a:r>
            </a:p>
            <a:p>
              <a:pPr algn="ctr"/>
              <a:r>
                <a:rPr lang="en-US" sz="1400" dirty="0">
                  <a:solidFill>
                    <a:srgbClr val="DEB445"/>
                  </a:solidFill>
                  <a:latin typeface="Avenir Light" panose="020B0402020203020204" pitchFamily="34" charset="77"/>
                  <a:ea typeface="Montserrat" charset="0"/>
                  <a:cs typeface="Montserrat" charset="0"/>
                </a:rPr>
                <a:t>Unites States 9.7</a:t>
              </a:r>
            </a:p>
            <a:p>
              <a:pPr algn="ctr"/>
              <a:endParaRPr lang="en-US" sz="1400" b="1" dirty="0">
                <a:solidFill>
                  <a:srgbClr val="A14930"/>
                </a:solidFill>
                <a:latin typeface="Avenir Heavy" panose="02000503020000020003" pitchFamily="2" charset="0"/>
                <a:ea typeface="Montserrat" charset="0"/>
                <a:cs typeface="Montserrat" charset="0"/>
              </a:endParaRPr>
            </a:p>
          </p:txBody>
        </p:sp>
      </p:grpSp>
      <p:sp>
        <p:nvSpPr>
          <p:cNvPr id="43" name="TextBox 42">
            <a:extLst>
              <a:ext uri="{FF2B5EF4-FFF2-40B4-BE49-F238E27FC236}">
                <a16:creationId xmlns:a16="http://schemas.microsoft.com/office/drawing/2014/main" id="{24F73842-F43C-8347-BF4D-BCA399DE6AA0}"/>
              </a:ext>
            </a:extLst>
          </p:cNvPr>
          <p:cNvSpPr txBox="1"/>
          <p:nvPr/>
        </p:nvSpPr>
        <p:spPr>
          <a:xfrm>
            <a:off x="914400" y="3639312"/>
            <a:ext cx="12801600" cy="4955203"/>
          </a:xfrm>
          <a:prstGeom prst="rect">
            <a:avLst/>
          </a:prstGeom>
          <a:noFill/>
        </p:spPr>
        <p:txBody>
          <a:bodyPr wrap="square" rtlCol="0" anchor="t" anchorCtr="0">
            <a:spAutoFit/>
          </a:bodyPr>
          <a:lstStyle/>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3600" dirty="0">
              <a:latin typeface="Avenir Light" panose="020B0402020203020204" pitchFamily="34" charset="77"/>
            </a:endParaRPr>
          </a:p>
          <a:p>
            <a:endParaRPr lang="en-US" sz="1400" dirty="0">
              <a:latin typeface="Avenir Light" panose="020B0402020203020204" pitchFamily="34" charset="77"/>
            </a:endParaRPr>
          </a:p>
          <a:p>
            <a:r>
              <a:rPr lang="en-US" sz="1200" dirty="0">
                <a:latin typeface="Avenir Light" panose="020B0402020203020204" pitchFamily="34" charset="77"/>
              </a:rPr>
              <a:t>*SOURCE: The American Diabetes Association</a:t>
            </a:r>
          </a:p>
          <a:p>
            <a:endParaRPr lang="en-US" sz="3600" dirty="0">
              <a:latin typeface="Avenir Light" panose="020B0402020203020204" pitchFamily="34" charset="77"/>
            </a:endParaRPr>
          </a:p>
        </p:txBody>
      </p:sp>
    </p:spTree>
    <p:extLst>
      <p:ext uri="{BB962C8B-B14F-4D97-AF65-F5344CB8AC3E}">
        <p14:creationId xmlns:p14="http://schemas.microsoft.com/office/powerpoint/2010/main" val="365845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95994" y="685800"/>
            <a:ext cx="3857403"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Health Insights</a:t>
            </a:r>
            <a:r>
              <a:rPr lang="en-US" sz="2800" b="1" spc="120" baseline="24000" dirty="0">
                <a:latin typeface="Avenir Heavy" panose="02000503020000020003" pitchFamily="2" charset="0"/>
                <a:ea typeface="Montserrat" charset="0"/>
                <a:cs typeface="Montserrat" charset="0"/>
              </a:rPr>
              <a:t>*</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914400" y="1828800"/>
            <a:ext cx="12801600" cy="6303264"/>
          </a:xfrm>
          <a:prstGeom prst="rect">
            <a:avLst/>
          </a:prstGeom>
          <a:noFill/>
        </p:spPr>
        <p:txBody>
          <a:bodyPr wrap="square" rtlCol="0" anchor="t" anchorCtr="0">
            <a:spAutoFit/>
          </a:bodyPr>
          <a:lstStyle/>
          <a:p>
            <a:endParaRPr lang="en-US" sz="1400" dirty="0">
              <a:latin typeface="Avenir Light" panose="020B0402020203020204" pitchFamily="34" charset="77"/>
            </a:endParaRPr>
          </a:p>
          <a:p>
            <a:pPr fontAlgn="base"/>
            <a:r>
              <a:rPr lang="en-US" sz="2400" dirty="0">
                <a:latin typeface="Avenir Light" panose="020B0402020203020204" pitchFamily="34" charset="77"/>
              </a:rPr>
              <a:t>Over 50% of Indians on reservations rely on the Indian Health Service for medical care</a:t>
            </a:r>
            <a:r>
              <a:rPr lang="en-US" sz="2400" baseline="30000" dirty="0">
                <a:latin typeface="Avenir Light" panose="020B0402020203020204" pitchFamily="34" charset="77"/>
              </a:rPr>
              <a:t>1</a:t>
            </a:r>
            <a:endParaRPr lang="en-US" sz="2400" dirty="0">
              <a:latin typeface="Avenir Light" panose="020B0402020203020204" pitchFamily="34" charset="77"/>
            </a:endParaRPr>
          </a:p>
          <a:p>
            <a:pPr lvl="1" fontAlgn="base"/>
            <a:r>
              <a:rPr lang="en-US" sz="1400" dirty="0">
                <a:latin typeface="Avenir Light" panose="020B0402020203020204" pitchFamily="34" charset="77"/>
              </a:rPr>
              <a:t>Crisis-driven only based on funding</a:t>
            </a:r>
          </a:p>
          <a:p>
            <a:pPr lvl="1" fontAlgn="base"/>
            <a:r>
              <a:rPr lang="en-US" sz="1400" dirty="0">
                <a:latin typeface="Avenir Light" panose="020B0402020203020204" pitchFamily="34" charset="77"/>
              </a:rPr>
              <a:t>Wide gap in adequate and preventative health care</a:t>
            </a:r>
          </a:p>
          <a:p>
            <a:pPr lvl="1" fontAlgn="base"/>
            <a:r>
              <a:rPr lang="en-US" sz="1400" dirty="0">
                <a:latin typeface="Avenir Light" panose="020B0402020203020204" pitchFamily="34" charset="77"/>
              </a:rPr>
              <a:t>Pharmacies and doctors’ offices outside of hospitals completely non-existent on some reservations</a:t>
            </a:r>
          </a:p>
          <a:p>
            <a:pPr lvl="1" fontAlgn="base"/>
            <a:endParaRPr lang="en-US" sz="1400" dirty="0">
              <a:latin typeface="Avenir Light" panose="020B0402020203020204" pitchFamily="34" charset="77"/>
            </a:endParaRPr>
          </a:p>
          <a:p>
            <a:pPr fontAlgn="base"/>
            <a:r>
              <a:rPr lang="en-US" sz="2400" dirty="0">
                <a:latin typeface="Avenir Light" panose="020B0402020203020204" pitchFamily="34" charset="77"/>
              </a:rPr>
              <a:t>Pressure to shift from a traditional dietary ways of life to Western lifestyle dramatically changed the health of Native Americans</a:t>
            </a:r>
          </a:p>
          <a:p>
            <a:pPr lvl="1" fontAlgn="base"/>
            <a:r>
              <a:rPr lang="en-US" sz="1400" dirty="0">
                <a:latin typeface="Avenir Light" panose="020B0402020203020204" pitchFamily="34" charset="77"/>
              </a:rPr>
              <a:t>Epidemic of chronic diseases such as diabetes, heart disease, tuberculosis and cancer</a:t>
            </a:r>
          </a:p>
          <a:p>
            <a:pPr lvl="1" fontAlgn="base"/>
            <a:r>
              <a:rPr lang="en-US" sz="1400" dirty="0">
                <a:latin typeface="Avenir Light" panose="020B0402020203020204" pitchFamily="34" charset="77"/>
              </a:rPr>
              <a:t>20% more likely to have heart disease than other Americans and to die from it at a younger age</a:t>
            </a:r>
            <a:r>
              <a:rPr lang="en-US" sz="1400" baseline="30000" dirty="0">
                <a:latin typeface="Avenir Light" panose="020B0402020203020204" pitchFamily="34" charset="77"/>
              </a:rPr>
              <a:t> 2</a:t>
            </a:r>
            <a:endParaRPr lang="en-US" sz="1400" dirty="0">
              <a:latin typeface="Avenir Light" panose="020B0402020203020204" pitchFamily="34" charset="77"/>
            </a:endParaRPr>
          </a:p>
          <a:p>
            <a:pPr lvl="1" fontAlgn="base"/>
            <a:r>
              <a:rPr lang="en-US" sz="1400" dirty="0">
                <a:latin typeface="Avenir Light" panose="020B0402020203020204" pitchFamily="34" charset="77"/>
              </a:rPr>
              <a:t>600% more likely to die from tuberculosis</a:t>
            </a:r>
            <a:r>
              <a:rPr lang="en-US" sz="1400" baseline="30000" dirty="0">
                <a:latin typeface="Avenir Light" panose="020B0402020203020204" pitchFamily="34" charset="77"/>
              </a:rPr>
              <a:t>3</a:t>
            </a:r>
          </a:p>
          <a:p>
            <a:pPr lvl="1" fontAlgn="base"/>
            <a:r>
              <a:rPr lang="en-US" sz="1400" dirty="0">
                <a:latin typeface="Avenir Light" panose="020B0402020203020204" pitchFamily="34" charset="77"/>
              </a:rPr>
              <a:t>Disparities related to rates of cancer and cancer treatment higher than for any other Americans</a:t>
            </a:r>
            <a:r>
              <a:rPr lang="en-US" sz="1400" baseline="30000" dirty="0">
                <a:latin typeface="Avenir Light" panose="020B0402020203020204" pitchFamily="34" charset="77"/>
              </a:rPr>
              <a:t>4</a:t>
            </a:r>
          </a:p>
          <a:p>
            <a:pPr lvl="1" fontAlgn="base"/>
            <a:endParaRPr lang="en-US" sz="1400" dirty="0">
              <a:latin typeface="Avenir Light" panose="020B0402020203020204" pitchFamily="34" charset="77"/>
            </a:endParaRPr>
          </a:p>
          <a:p>
            <a:r>
              <a:rPr lang="en-US" sz="2400" dirty="0">
                <a:latin typeface="Avenir Light" panose="020B0402020203020204" pitchFamily="34" charset="77"/>
              </a:rPr>
              <a:t>Suicide prevalent among Native American living on reservations</a:t>
            </a:r>
          </a:p>
          <a:p>
            <a:pPr lvl="1" fontAlgn="base"/>
            <a:r>
              <a:rPr lang="en-US" sz="1400" dirty="0">
                <a:latin typeface="Avenir Light" panose="020B0402020203020204" pitchFamily="34" charset="77"/>
              </a:rPr>
              <a:t>Suicide among youth now at crisis levels</a:t>
            </a:r>
          </a:p>
          <a:p>
            <a:pPr lvl="1" fontAlgn="base"/>
            <a:r>
              <a:rPr lang="en-US" sz="1400" dirty="0">
                <a:latin typeface="Avenir Light" panose="020B0402020203020204" pitchFamily="34" charset="77"/>
              </a:rPr>
              <a:t>Native American teens and young adults end their lives 3x often as their peers</a:t>
            </a: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200" dirty="0">
              <a:latin typeface="Avenir Light" panose="020B0402020203020204" pitchFamily="34" charset="77"/>
            </a:endParaRPr>
          </a:p>
          <a:p>
            <a:pPr>
              <a:lnSpc>
                <a:spcPct val="120000"/>
              </a:lnSpc>
            </a:pPr>
            <a:r>
              <a:rPr lang="en-US" sz="1200" baseline="30000" dirty="0">
                <a:latin typeface="Avenir Light" panose="020B0402020203020204" pitchFamily="34" charset="77"/>
              </a:rPr>
              <a:t>1</a:t>
            </a:r>
            <a:r>
              <a:rPr lang="en-US" sz="1200" dirty="0">
                <a:latin typeface="Avenir Light" panose="020B0402020203020204" pitchFamily="34" charset="77"/>
              </a:rPr>
              <a:t>Indian Health Facts</a:t>
            </a:r>
          </a:p>
          <a:p>
            <a:pPr>
              <a:lnSpc>
                <a:spcPct val="120000"/>
              </a:lnSpc>
            </a:pPr>
            <a:r>
              <a:rPr lang="en-US" sz="1200" baseline="30000" dirty="0">
                <a:latin typeface="Avenir Light" panose="020B0402020203020204" pitchFamily="34" charset="77"/>
              </a:rPr>
              <a:t>2</a:t>
            </a:r>
            <a:r>
              <a:rPr lang="en-US" sz="1200" dirty="0">
                <a:latin typeface="Avenir Light" panose="020B0402020203020204" pitchFamily="34" charset="77"/>
              </a:rPr>
              <a:t>American Heart Association, per Indian Health Service</a:t>
            </a:r>
          </a:p>
          <a:p>
            <a:pPr>
              <a:lnSpc>
                <a:spcPct val="120000"/>
              </a:lnSpc>
            </a:pPr>
            <a:r>
              <a:rPr lang="en-US" sz="1200" baseline="30000" dirty="0">
                <a:latin typeface="Avenir Light" panose="020B0402020203020204" pitchFamily="34" charset="77"/>
              </a:rPr>
              <a:t>3</a:t>
            </a:r>
            <a:r>
              <a:rPr lang="en-US" sz="1200" dirty="0">
                <a:latin typeface="Avenir Light" panose="020B0402020203020204" pitchFamily="34" charset="77"/>
              </a:rPr>
              <a:t>Indian Health Disparities</a:t>
            </a:r>
          </a:p>
          <a:p>
            <a:pPr>
              <a:lnSpc>
                <a:spcPct val="120000"/>
              </a:lnSpc>
            </a:pPr>
            <a:r>
              <a:rPr lang="en-US" sz="1200" baseline="30000" dirty="0">
                <a:latin typeface="Avenir Light" panose="020B0402020203020204" pitchFamily="34" charset="77"/>
              </a:rPr>
              <a:t>4</a:t>
            </a:r>
            <a:r>
              <a:rPr lang="en-US" sz="1200" dirty="0">
                <a:latin typeface="Avenir Light" panose="020B0402020203020204" pitchFamily="34" charset="77"/>
              </a:rPr>
              <a:t>Native People for Cancer Control; American Indian Relief Council</a:t>
            </a:r>
          </a:p>
        </p:txBody>
      </p:sp>
    </p:spTree>
    <p:extLst>
      <p:ext uri="{BB962C8B-B14F-4D97-AF65-F5344CB8AC3E}">
        <p14:creationId xmlns:p14="http://schemas.microsoft.com/office/powerpoint/2010/main" val="46346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199595" y="685800"/>
            <a:ext cx="4250201"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Financial Insights</a:t>
            </a:r>
            <a:r>
              <a:rPr lang="en-US" sz="2800" b="1" spc="120" baseline="24000" dirty="0">
                <a:latin typeface="Avenir Heavy" panose="02000503020000020003" pitchFamily="2" charset="0"/>
                <a:ea typeface="Montserrat" charset="0"/>
                <a:cs typeface="Montserrat" charset="0"/>
              </a:rPr>
              <a:t>*</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914400" y="1828800"/>
            <a:ext cx="12801600" cy="6309420"/>
          </a:xfrm>
          <a:prstGeom prst="rect">
            <a:avLst/>
          </a:prstGeom>
          <a:noFill/>
        </p:spPr>
        <p:txBody>
          <a:bodyPr wrap="square" rtlCol="0" anchor="t" anchorCtr="0">
            <a:spAutoFit/>
          </a:bodyPr>
          <a:lstStyle/>
          <a:p>
            <a:pPr fontAlgn="base"/>
            <a:r>
              <a:rPr lang="en-US" sz="2400" dirty="0">
                <a:latin typeface="Avenir Light" panose="020B0402020203020204" pitchFamily="34" charset="77"/>
              </a:rPr>
              <a:t>Tribal and Federal governments the largest employers on the reservations</a:t>
            </a:r>
          </a:p>
          <a:p>
            <a:pPr fontAlgn="base"/>
            <a:endParaRPr lang="en-US" sz="1400" dirty="0">
              <a:latin typeface="Avenir Light" panose="020B0402020203020204" pitchFamily="34" charset="77"/>
            </a:endParaRPr>
          </a:p>
          <a:p>
            <a:pPr fontAlgn="base"/>
            <a:r>
              <a:rPr lang="en-US" sz="2400" dirty="0">
                <a:latin typeface="Avenir Light" panose="020B0402020203020204" pitchFamily="34" charset="77"/>
              </a:rPr>
              <a:t>The scarcity of jobs and lack of economic opportunity </a:t>
            </a:r>
          </a:p>
          <a:p>
            <a:pPr lvl="1" fontAlgn="base"/>
            <a:r>
              <a:rPr lang="en-US" sz="1400" dirty="0">
                <a:latin typeface="Avenir Light" panose="020B0402020203020204" pitchFamily="34" charset="77"/>
              </a:rPr>
              <a:t>Depending on the reservation, 4 to 8 out of 10 adults on reservations unemployed</a:t>
            </a:r>
            <a:r>
              <a:rPr lang="en-US" sz="1400" baseline="30000" dirty="0">
                <a:latin typeface="Avenir Light" panose="020B0402020203020204" pitchFamily="34" charset="77"/>
              </a:rPr>
              <a:t>1</a:t>
            </a:r>
          </a:p>
          <a:p>
            <a:pPr lvl="1" fontAlgn="base"/>
            <a:r>
              <a:rPr lang="en-US" sz="1400" dirty="0">
                <a:latin typeface="Avenir Light" panose="020B0402020203020204" pitchFamily="34" charset="77"/>
              </a:rPr>
              <a:t>Many households overcrowded and earn only social security, disability, or veteran’s income</a:t>
            </a:r>
          </a:p>
          <a:p>
            <a:pPr lvl="1" fontAlgn="base"/>
            <a:r>
              <a:rPr lang="en-US" sz="1400" dirty="0">
                <a:latin typeface="Avenir Light" panose="020B0402020203020204" pitchFamily="34" charset="77"/>
              </a:rPr>
              <a:t>Of all Indians, 28.2% live below federal poverty line</a:t>
            </a:r>
            <a:r>
              <a:rPr lang="en-US" sz="1400" baseline="30000" dirty="0">
                <a:latin typeface="Avenir Light" panose="020B0402020203020204" pitchFamily="34" charset="77"/>
              </a:rPr>
              <a:t>2</a:t>
            </a:r>
            <a:r>
              <a:rPr lang="en-US" sz="1400" dirty="0">
                <a:latin typeface="Avenir Light" panose="020B0402020203020204" pitchFamily="34" charset="77"/>
              </a:rPr>
              <a:t> ; 38% to 63% range for those living on reservations</a:t>
            </a:r>
            <a:r>
              <a:rPr lang="en-US" sz="1400" baseline="30000" dirty="0">
                <a:latin typeface="Avenir Light" panose="020B0402020203020204" pitchFamily="34" charset="77"/>
              </a:rPr>
              <a:t>3</a:t>
            </a:r>
          </a:p>
          <a:p>
            <a:pPr lvl="1" fontAlgn="base"/>
            <a:endParaRPr lang="en-US" sz="1400" dirty="0">
              <a:latin typeface="Avenir Light" panose="020B0402020203020204" pitchFamily="34" charset="77"/>
            </a:endParaRPr>
          </a:p>
          <a:p>
            <a:pPr fontAlgn="base"/>
            <a:r>
              <a:rPr lang="en-US" sz="2400" dirty="0">
                <a:latin typeface="Avenir Light" panose="020B0402020203020204" pitchFamily="34" charset="77"/>
              </a:rPr>
              <a:t>Often, heads of household forced to leave the reservation to seek work. Ramifications:</a:t>
            </a:r>
          </a:p>
          <a:p>
            <a:pPr lvl="1" fontAlgn="base"/>
            <a:r>
              <a:rPr lang="en-US" sz="1400" dirty="0">
                <a:latin typeface="Avenir Light" panose="020B0402020203020204" pitchFamily="34" charset="77"/>
              </a:rPr>
              <a:t>Grandparents take on the job of raising their grandchildren</a:t>
            </a:r>
          </a:p>
          <a:p>
            <a:pPr lvl="1" fontAlgn="base"/>
            <a:r>
              <a:rPr lang="en-US" sz="1400" dirty="0">
                <a:latin typeface="Avenir Light" panose="020B0402020203020204" pitchFamily="34" charset="77"/>
              </a:rPr>
              <a:t>Extended families pool meager resources to meet basic needs</a:t>
            </a:r>
          </a:p>
          <a:p>
            <a:pPr lvl="1" fontAlgn="base"/>
            <a:r>
              <a:rPr lang="en-US" sz="1400" dirty="0">
                <a:latin typeface="Avenir Light" panose="020B0402020203020204" pitchFamily="34" charset="77"/>
              </a:rPr>
              <a:t>Relative poverty still experienced by these blended families best described as the gap between the overall need and the need that goes unmet</a:t>
            </a:r>
          </a:p>
          <a:p>
            <a:pPr fontAlgn="base"/>
            <a:endParaRPr lang="en-US" sz="1400" dirty="0">
              <a:latin typeface="Avenir Light" panose="020B0402020203020204" pitchFamily="34" charset="77"/>
            </a:endParaRPr>
          </a:p>
          <a:p>
            <a:pPr fontAlgn="base"/>
            <a:r>
              <a:rPr lang="en-US" sz="2400" dirty="0">
                <a:latin typeface="Avenir Light" panose="020B0402020203020204" pitchFamily="34" charset="77"/>
              </a:rPr>
              <a:t>Native American reservations resemble that of third world conditions</a:t>
            </a:r>
            <a:r>
              <a:rPr lang="en-US" sz="2400" baseline="30000" dirty="0">
                <a:latin typeface="Avenir Light" panose="020B0402020203020204" pitchFamily="34" charset="77"/>
              </a:rPr>
              <a:t>4</a:t>
            </a:r>
            <a:r>
              <a:rPr lang="en-US" sz="2400" dirty="0">
                <a:latin typeface="Avenir Light" panose="020B0402020203020204" pitchFamily="34" charset="77"/>
              </a:rPr>
              <a:t> or even fourth world</a:t>
            </a:r>
          </a:p>
          <a:p>
            <a:pPr lvl="1" fontAlgn="base"/>
            <a:r>
              <a:rPr lang="en-US" sz="1400" dirty="0">
                <a:latin typeface="Avenir Light" panose="020B0402020203020204" pitchFamily="34" charset="77"/>
              </a:rPr>
              <a:t>Term fourth world came into use in 1974</a:t>
            </a:r>
          </a:p>
          <a:p>
            <a:pPr lvl="1" fontAlgn="base"/>
            <a:r>
              <a:rPr lang="en-US" sz="1400" dirty="0">
                <a:latin typeface="Avenir Light" panose="020B0402020203020204" pitchFamily="34" charset="77"/>
              </a:rPr>
              <a:t>Refers to indigenous or cultural entities living in substandard conditions within or across a state’s boundaries</a:t>
            </a: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400" dirty="0">
              <a:latin typeface="Avenir Light" panose="020B0402020203020204" pitchFamily="34" charset="77"/>
            </a:endParaRPr>
          </a:p>
          <a:p>
            <a:pPr lvl="1" fontAlgn="base"/>
            <a:endParaRPr lang="en-US" sz="1200" dirty="0">
              <a:latin typeface="Avenir Light" panose="020B0402020203020204" pitchFamily="34" charset="77"/>
            </a:endParaRPr>
          </a:p>
          <a:p>
            <a:pPr marL="0" lvl="1" indent="0" fontAlgn="base">
              <a:spcBef>
                <a:spcPts val="0"/>
              </a:spcBef>
              <a:buFont typeface="Arial" panose="020B0604020202020204" pitchFamily="34" charset="0"/>
              <a:buNone/>
            </a:pPr>
            <a:r>
              <a:rPr lang="en-US" sz="1200" baseline="30000" dirty="0">
                <a:latin typeface="Avenir Light" panose="020B0402020203020204" pitchFamily="34" charset="77"/>
              </a:rPr>
              <a:t>1</a:t>
            </a:r>
            <a:r>
              <a:rPr lang="en-US" sz="1200" dirty="0">
                <a:latin typeface="Avenir Light" panose="020B0402020203020204" pitchFamily="34" charset="77"/>
              </a:rPr>
              <a:t>American Indian Relief Council</a:t>
            </a:r>
          </a:p>
          <a:p>
            <a:r>
              <a:rPr lang="en-US" sz="1200" baseline="30000" dirty="0">
                <a:latin typeface="Avenir Light" panose="020B0402020203020204" pitchFamily="34" charset="77"/>
              </a:rPr>
              <a:t>2</a:t>
            </a:r>
            <a:r>
              <a:rPr lang="en-US" sz="1200" dirty="0">
                <a:latin typeface="Avenir Light" panose="020B0402020203020204" pitchFamily="34" charset="77"/>
              </a:rPr>
              <a:t>American Indians Census Facts</a:t>
            </a:r>
          </a:p>
          <a:p>
            <a:r>
              <a:rPr lang="en-US" sz="1200" baseline="30000" dirty="0">
                <a:latin typeface="Avenir Light" panose="020B0402020203020204" pitchFamily="34" charset="77"/>
              </a:rPr>
              <a:t>3</a:t>
            </a:r>
            <a:r>
              <a:rPr lang="en-US" sz="1200" dirty="0">
                <a:latin typeface="Avenir Light" panose="020B0402020203020204" pitchFamily="34" charset="77"/>
              </a:rPr>
              <a:t>National Center for Education Statistics</a:t>
            </a:r>
          </a:p>
          <a:p>
            <a:r>
              <a:rPr lang="en-US" sz="1200" baseline="30000" dirty="0">
                <a:latin typeface="Avenir Light" panose="020B0402020203020204" pitchFamily="34" charset="77"/>
              </a:rPr>
              <a:t>4</a:t>
            </a:r>
            <a:r>
              <a:rPr lang="en-US" sz="1200" dirty="0">
                <a:latin typeface="Avenir Light" panose="020B0402020203020204" pitchFamily="34" charset="77"/>
              </a:rPr>
              <a:t>Gallup Independent</a:t>
            </a:r>
          </a:p>
        </p:txBody>
      </p:sp>
    </p:spTree>
    <p:extLst>
      <p:ext uri="{BB962C8B-B14F-4D97-AF65-F5344CB8AC3E}">
        <p14:creationId xmlns:p14="http://schemas.microsoft.com/office/powerpoint/2010/main" val="91937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B48DBB-8B04-914A-BBE4-B276A232F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84308"/>
          </a:xfrm>
          <a:prstGeom prst="rect">
            <a:avLst/>
          </a:prstGeom>
        </p:spPr>
      </p:pic>
      <p:sp>
        <p:nvSpPr>
          <p:cNvPr id="3" name="TextBox 2">
            <a:extLst>
              <a:ext uri="{FF2B5EF4-FFF2-40B4-BE49-F238E27FC236}">
                <a16:creationId xmlns:a16="http://schemas.microsoft.com/office/drawing/2014/main" id="{DD665E10-97D5-AE41-B932-08D57F222E0B}"/>
              </a:ext>
            </a:extLst>
          </p:cNvPr>
          <p:cNvSpPr txBox="1"/>
          <p:nvPr/>
        </p:nvSpPr>
        <p:spPr>
          <a:xfrm>
            <a:off x="4412899" y="3235235"/>
            <a:ext cx="5804602" cy="1200329"/>
          </a:xfrm>
          <a:prstGeom prst="rect">
            <a:avLst/>
          </a:prstGeom>
          <a:noFill/>
        </p:spPr>
        <p:txBody>
          <a:bodyPr wrap="none" rtlCol="0" anchor="ctr" anchorCtr="0">
            <a:spAutoFit/>
          </a:bodyPr>
          <a:lstStyle/>
          <a:p>
            <a:pPr algn="ctr"/>
            <a:r>
              <a:rPr lang="en-US" sz="7200" b="1" spc="360" dirty="0">
                <a:solidFill>
                  <a:schemeClr val="bg1"/>
                </a:solidFill>
                <a:latin typeface="Avenir Heavy" panose="02000503020000020003" pitchFamily="2" charset="0"/>
                <a:ea typeface="Montserrat" charset="0"/>
                <a:cs typeface="Montserrat" charset="0"/>
              </a:rPr>
              <a:t>Time To Act</a:t>
            </a:r>
          </a:p>
        </p:txBody>
      </p:sp>
    </p:spTree>
    <p:extLst>
      <p:ext uri="{BB962C8B-B14F-4D97-AF65-F5344CB8AC3E}">
        <p14:creationId xmlns:p14="http://schemas.microsoft.com/office/powerpoint/2010/main" val="1053824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B84B4-B099-3DD7-EB73-C8B356211A9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6C723E48-A7C6-8AEB-C9FA-24B4F7E44BE2}"/>
              </a:ext>
            </a:extLst>
          </p:cNvPr>
          <p:cNvSpPr txBox="1"/>
          <p:nvPr/>
        </p:nvSpPr>
        <p:spPr>
          <a:xfrm>
            <a:off x="6230654" y="685800"/>
            <a:ext cx="2188100"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Our Plan</a:t>
            </a:r>
          </a:p>
        </p:txBody>
      </p:sp>
      <p:cxnSp>
        <p:nvCxnSpPr>
          <p:cNvPr id="16" name="Straight Connector 15">
            <a:extLst>
              <a:ext uri="{FF2B5EF4-FFF2-40B4-BE49-F238E27FC236}">
                <a16:creationId xmlns:a16="http://schemas.microsoft.com/office/drawing/2014/main" id="{A1AF9C94-30BE-2F8A-4B08-C288925AECF6}"/>
              </a:ext>
            </a:extLst>
          </p:cNvPr>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1B7A24C-53AD-D694-11BC-F64E653CD280}"/>
              </a:ext>
            </a:extLst>
          </p:cNvPr>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1" name="TextBox 10">
            <a:extLst>
              <a:ext uri="{FF2B5EF4-FFF2-40B4-BE49-F238E27FC236}">
                <a16:creationId xmlns:a16="http://schemas.microsoft.com/office/drawing/2014/main" id="{42C998B2-BA0B-B25C-2F80-7736952D295E}"/>
              </a:ext>
            </a:extLst>
          </p:cNvPr>
          <p:cNvSpPr txBox="1"/>
          <p:nvPr/>
        </p:nvSpPr>
        <p:spPr>
          <a:xfrm>
            <a:off x="925974" y="2592735"/>
            <a:ext cx="7287859" cy="5262979"/>
          </a:xfrm>
          <a:prstGeom prst="rect">
            <a:avLst/>
          </a:prstGeom>
          <a:noFill/>
        </p:spPr>
        <p:txBody>
          <a:bodyPr wrap="square" rtlCol="0" anchor="t" anchorCtr="0">
            <a:spAutoFit/>
          </a:bodyPr>
          <a:lstStyle/>
          <a:p>
            <a:r>
              <a:rPr lang="en-US" sz="3000" dirty="0">
                <a:latin typeface="Avenir Light" panose="020B0402020203020204" pitchFamily="34" charset="77"/>
              </a:rPr>
              <a:t>It’s a celebration of the history and culture of America’s first people of the Five-Civilized Tribes and by no accident coincides with our country’s 250th anniversary! It’s a mobile education and immersion tour with routes across the country and Trail of Tears. Special focus is the Circle of Support lifting up the youth of the Native American community. TTIRR is slated to launch in June of 2026. </a:t>
            </a:r>
          </a:p>
          <a:p>
            <a:pPr fontAlgn="base"/>
            <a:endParaRPr lang="en-US" sz="3600" dirty="0">
              <a:latin typeface="Avenir Light" panose="020B0402020203020204" pitchFamily="34" charset="77"/>
            </a:endParaRPr>
          </a:p>
        </p:txBody>
      </p:sp>
      <p:pic>
        <p:nvPicPr>
          <p:cNvPr id="3" name="Picture 2" descr="A group of people walking&#10;&#10;AI-generated content may be incorrect.">
            <a:extLst>
              <a:ext uri="{FF2B5EF4-FFF2-40B4-BE49-F238E27FC236}">
                <a16:creationId xmlns:a16="http://schemas.microsoft.com/office/drawing/2014/main" id="{E6F138D5-F3CD-A1D2-8D73-59AFB5E11DF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26939" y="2720050"/>
            <a:ext cx="4903461" cy="3576571"/>
          </a:xfrm>
          <a:prstGeom prst="rect">
            <a:avLst/>
          </a:prstGeom>
        </p:spPr>
      </p:pic>
      <p:sp>
        <p:nvSpPr>
          <p:cNvPr id="4" name="TextBox 3">
            <a:extLst>
              <a:ext uri="{FF2B5EF4-FFF2-40B4-BE49-F238E27FC236}">
                <a16:creationId xmlns:a16="http://schemas.microsoft.com/office/drawing/2014/main" id="{30AE78E3-A652-3631-21CF-7F1F45BE90F8}"/>
              </a:ext>
            </a:extLst>
          </p:cNvPr>
          <p:cNvSpPr txBox="1"/>
          <p:nvPr/>
        </p:nvSpPr>
        <p:spPr>
          <a:xfrm>
            <a:off x="914399" y="1828799"/>
            <a:ext cx="12072395" cy="646331"/>
          </a:xfrm>
          <a:prstGeom prst="rect">
            <a:avLst/>
          </a:prstGeom>
          <a:noFill/>
        </p:spPr>
        <p:txBody>
          <a:bodyPr wrap="square" rtlCol="0" anchor="t" anchorCtr="0">
            <a:spAutoFit/>
          </a:bodyPr>
          <a:lstStyle/>
          <a:p>
            <a:r>
              <a:rPr lang="en-US" sz="3600" b="1" dirty="0">
                <a:solidFill>
                  <a:srgbClr val="A14930"/>
                </a:solidFill>
                <a:latin typeface="Avenir Heavy" panose="02000503020000020003" pitchFamily="2" charset="0"/>
              </a:rPr>
              <a:t>Trail of Tears Indian Removal Remembrance </a:t>
            </a:r>
            <a:r>
              <a:rPr lang="en-US" sz="2400" b="1" dirty="0">
                <a:solidFill>
                  <a:srgbClr val="A14930"/>
                </a:solidFill>
                <a:latin typeface="Avenir Heavy" panose="02000503020000020003" pitchFamily="2" charset="0"/>
              </a:rPr>
              <a:t>(TTIRR)</a:t>
            </a:r>
          </a:p>
        </p:txBody>
      </p:sp>
    </p:spTree>
    <p:extLst>
      <p:ext uri="{BB962C8B-B14F-4D97-AF65-F5344CB8AC3E}">
        <p14:creationId xmlns:p14="http://schemas.microsoft.com/office/powerpoint/2010/main" val="3269670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948316" y="685800"/>
            <a:ext cx="4752775"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Together, We Will…</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914400" y="1882024"/>
            <a:ext cx="9321800" cy="6463308"/>
          </a:xfrm>
          <a:prstGeom prst="rect">
            <a:avLst/>
          </a:prstGeom>
          <a:noFill/>
        </p:spPr>
        <p:txBody>
          <a:bodyPr wrap="square" rtlCol="0" anchor="t" anchorCtr="0">
            <a:spAutoFit/>
          </a:bodyPr>
          <a:lstStyle/>
          <a:p>
            <a:r>
              <a:rPr lang="en-US" sz="3600" b="1" dirty="0">
                <a:solidFill>
                  <a:srgbClr val="A14930"/>
                </a:solidFill>
                <a:latin typeface="Avenir Heavy" panose="02000503020000020003" pitchFamily="2" charset="0"/>
              </a:rPr>
              <a:t>Provide Native American youth with a Circle of Support: </a:t>
            </a:r>
          </a:p>
          <a:p>
            <a:endParaRPr lang="en-US" sz="3600" b="1" dirty="0">
              <a:solidFill>
                <a:srgbClr val="A14930"/>
              </a:solidFill>
              <a:latin typeface="Avenir Heavy" panose="02000503020000020003" pitchFamily="2" charset="0"/>
            </a:endParaRPr>
          </a:p>
          <a:p>
            <a:r>
              <a:rPr lang="en-US" sz="3000" dirty="0">
                <a:latin typeface="Avenir Light" panose="020B0402020203020204" pitchFamily="34" charset="77"/>
              </a:rPr>
              <a:t>*Health &amp; Wellness Initiatives</a:t>
            </a:r>
          </a:p>
          <a:p>
            <a:pPr>
              <a:tabLst>
                <a:tab pos="571500" algn="l"/>
              </a:tabLst>
            </a:pPr>
            <a:r>
              <a:rPr lang="en-US" sz="3000" dirty="0">
                <a:latin typeface="Avenir Light" panose="020B0402020203020204" pitchFamily="34" charset="77"/>
              </a:rPr>
              <a:t>	Strong cancer focus</a:t>
            </a:r>
          </a:p>
          <a:p>
            <a:pPr>
              <a:tabLst>
                <a:tab pos="571500" algn="l"/>
              </a:tabLst>
            </a:pPr>
            <a:r>
              <a:rPr lang="en-US" sz="3000" dirty="0">
                <a:latin typeface="Avenir Light" panose="020B0402020203020204" pitchFamily="34" charset="77"/>
              </a:rPr>
              <a:t>	Aquaponics for food sovereignty</a:t>
            </a:r>
          </a:p>
          <a:p>
            <a:pPr>
              <a:tabLst>
                <a:tab pos="571500" algn="l"/>
              </a:tabLst>
            </a:pPr>
            <a:r>
              <a:rPr lang="en-US" sz="3000" dirty="0">
                <a:latin typeface="Avenir Light" panose="020B0402020203020204" pitchFamily="34" charset="77"/>
              </a:rPr>
              <a:t>       Housing</a:t>
            </a:r>
          </a:p>
          <a:p>
            <a:r>
              <a:rPr lang="en-US" sz="3000" dirty="0">
                <a:latin typeface="Avenir Light" panose="020B0402020203020204" pitchFamily="34" charset="77"/>
              </a:rPr>
              <a:t>*Financial Awareness</a:t>
            </a:r>
          </a:p>
          <a:p>
            <a:pPr>
              <a:tabLst>
                <a:tab pos="571500" algn="l"/>
              </a:tabLst>
            </a:pPr>
            <a:r>
              <a:rPr lang="en-US" sz="3000" dirty="0">
                <a:latin typeface="Avenir Light" panose="020B0402020203020204" pitchFamily="34" charset="77"/>
              </a:rPr>
              <a:t>*Educational Programs</a:t>
            </a:r>
          </a:p>
          <a:p>
            <a:r>
              <a:rPr lang="en-US" sz="3000" dirty="0">
                <a:latin typeface="Avenir Light" panose="020B0402020203020204" pitchFamily="34" charset="77"/>
              </a:rPr>
              <a:t>    -Counseling </a:t>
            </a:r>
          </a:p>
          <a:p>
            <a:r>
              <a:rPr lang="en-US" sz="3000" dirty="0">
                <a:latin typeface="Avenir Light" panose="020B0402020203020204" pitchFamily="34" charset="77"/>
              </a:rPr>
              <a:t>    -Including scholarships</a:t>
            </a:r>
          </a:p>
          <a:p>
            <a:endParaRPr lang="en-US" sz="3000" dirty="0">
              <a:latin typeface="Avenir Light" panose="020B0402020203020204" pitchFamily="34" charset="77"/>
            </a:endParaRPr>
          </a:p>
          <a:p>
            <a:endParaRPr lang="en-US" sz="3600" dirty="0">
              <a:latin typeface="Avenir Light" panose="020B0402020203020204" pitchFamily="34" charset="77"/>
            </a:endParaRPr>
          </a:p>
        </p:txBody>
      </p:sp>
      <p:pic>
        <p:nvPicPr>
          <p:cNvPr id="6" name="Picture 5">
            <a:extLst>
              <a:ext uri="{FF2B5EF4-FFF2-40B4-BE49-F238E27FC236}">
                <a16:creationId xmlns:a16="http://schemas.microsoft.com/office/drawing/2014/main" id="{A982DA07-62EB-514B-B935-E8B44EE2001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b="6277"/>
          <a:stretch/>
        </p:blipFill>
        <p:spPr>
          <a:xfrm>
            <a:off x="9932814" y="1714500"/>
            <a:ext cx="4627960" cy="4439197"/>
          </a:xfrm>
          <a:prstGeom prst="rect">
            <a:avLst/>
          </a:prstGeom>
          <a:effectLst>
            <a:reflection blurRad="6350" stA="67000" endPos="10000" dir="5400000" sy="-100000" algn="bl" rotWithShape="0"/>
          </a:effectLst>
        </p:spPr>
      </p:pic>
    </p:spTree>
    <p:extLst>
      <p:ext uri="{BB962C8B-B14F-4D97-AF65-F5344CB8AC3E}">
        <p14:creationId xmlns:p14="http://schemas.microsoft.com/office/powerpoint/2010/main" val="1281088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272286" y="685800"/>
            <a:ext cx="4104843"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Experiential Tour</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946299" y="3033531"/>
            <a:ext cx="12801600" cy="5632311"/>
          </a:xfrm>
          <a:prstGeom prst="rect">
            <a:avLst/>
          </a:prstGeom>
          <a:noFill/>
        </p:spPr>
        <p:txBody>
          <a:bodyPr wrap="square" rtlCol="0" anchor="t" anchorCtr="0">
            <a:spAutoFit/>
          </a:bodyPr>
          <a:lstStyle/>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4 states</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5 tribes</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7 cities</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8 days</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850 miles</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Hundreds of participants</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Tens of thousands touched</a:t>
            </a:r>
          </a:p>
          <a:p>
            <a:pPr>
              <a:tabLst>
                <a:tab pos="457200" algn="l"/>
                <a:tab pos="914400" algn="l"/>
                <a:tab pos="1371600" algn="l"/>
                <a:tab pos="1828800" algn="l"/>
                <a:tab pos="2286000" algn="l"/>
                <a:tab pos="2743200" algn="l"/>
                <a:tab pos="3200400" algn="l"/>
                <a:tab pos="3657600" algn="l"/>
              </a:tabLst>
            </a:pPr>
            <a:r>
              <a:rPr lang="en-US" sz="3600" b="1" dirty="0">
                <a:solidFill>
                  <a:srgbClr val="A14930"/>
                </a:solidFill>
                <a:latin typeface="Avenir Heavy" panose="02000503020000020003" pitchFamily="2" charset="0"/>
              </a:rPr>
              <a:t>							Hundreds of thousands raised</a:t>
            </a:r>
          </a:p>
          <a:p>
            <a:pPr>
              <a:tabLst>
                <a:tab pos="457200" algn="l"/>
                <a:tab pos="914400" algn="l"/>
                <a:tab pos="1371600" algn="l"/>
                <a:tab pos="1828800" algn="l"/>
                <a:tab pos="2286000" algn="l"/>
                <a:tab pos="2743200" algn="l"/>
                <a:tab pos="3200400" algn="l"/>
                <a:tab pos="3657600" algn="l"/>
              </a:tabLst>
            </a:pPr>
            <a:endParaRPr lang="en-US" sz="3600" b="1" dirty="0">
              <a:solidFill>
                <a:srgbClr val="A14930"/>
              </a:solidFill>
              <a:latin typeface="Avenir Heavy" panose="02000503020000020003" pitchFamily="2" charset="0"/>
            </a:endParaRPr>
          </a:p>
          <a:p>
            <a:endParaRPr lang="en-US" sz="3600" b="1" dirty="0">
              <a:solidFill>
                <a:srgbClr val="A14930"/>
              </a:solidFill>
              <a:latin typeface="Avenir Heavy" panose="02000503020000020003" pitchFamily="2" charset="0"/>
            </a:endParaRPr>
          </a:p>
        </p:txBody>
      </p:sp>
      <p:grpSp>
        <p:nvGrpSpPr>
          <p:cNvPr id="6" name="Group 5">
            <a:extLst>
              <a:ext uri="{FF2B5EF4-FFF2-40B4-BE49-F238E27FC236}">
                <a16:creationId xmlns:a16="http://schemas.microsoft.com/office/drawing/2014/main" id="{05F0B208-64EF-DC3D-DB8B-68EDB912DEDB}"/>
              </a:ext>
            </a:extLst>
          </p:cNvPr>
          <p:cNvGrpSpPr/>
          <p:nvPr/>
        </p:nvGrpSpPr>
        <p:grpSpPr>
          <a:xfrm>
            <a:off x="3538514" y="1494382"/>
            <a:ext cx="9924905" cy="3886258"/>
            <a:chOff x="3655477" y="1802739"/>
            <a:chExt cx="9924905" cy="3886258"/>
          </a:xfrm>
        </p:grpSpPr>
        <p:pic>
          <p:nvPicPr>
            <p:cNvPr id="3" name="Picture 2" descr="slide 4:2.tiff">
              <a:extLst>
                <a:ext uri="{FF2B5EF4-FFF2-40B4-BE49-F238E27FC236}">
                  <a16:creationId xmlns:a16="http://schemas.microsoft.com/office/drawing/2014/main" id="{C3740F80-DC12-0BD5-EF24-B57C0181A790}"/>
                </a:ext>
              </a:extLst>
            </p:cNvPr>
            <p:cNvPicPr>
              <a:picLocks noChangeAspect="1"/>
            </p:cNvPicPr>
            <p:nvPr/>
          </p:nvPicPr>
          <p:blipFill rotWithShape="1">
            <a:blip r:embed="rId3">
              <a:extLst>
                <a:ext uri="{28A0092B-C50C-407E-A947-70E740481C1C}">
                  <a14:useLocalDpi xmlns:a14="http://schemas.microsoft.com/office/drawing/2010/main" val="0"/>
                </a:ext>
              </a:extLst>
            </a:blip>
            <a:srcRect t="1" b="63657"/>
            <a:stretch/>
          </p:blipFill>
          <p:spPr>
            <a:xfrm>
              <a:off x="5982183" y="3821009"/>
              <a:ext cx="7598199" cy="1867988"/>
            </a:xfrm>
            <a:prstGeom prst="rect">
              <a:avLst/>
            </a:prstGeom>
          </p:spPr>
        </p:pic>
        <p:pic>
          <p:nvPicPr>
            <p:cNvPr id="4" name="Picture 3" descr="slide 4:2.tiff">
              <a:extLst>
                <a:ext uri="{FF2B5EF4-FFF2-40B4-BE49-F238E27FC236}">
                  <a16:creationId xmlns:a16="http://schemas.microsoft.com/office/drawing/2014/main" id="{90CD18B3-643C-4943-D5E3-A23440BE3160}"/>
                </a:ext>
              </a:extLst>
            </p:cNvPr>
            <p:cNvPicPr>
              <a:picLocks noChangeAspect="1"/>
            </p:cNvPicPr>
            <p:nvPr/>
          </p:nvPicPr>
          <p:blipFill rotWithShape="1">
            <a:blip r:embed="rId3">
              <a:extLst>
                <a:ext uri="{28A0092B-C50C-407E-A947-70E740481C1C}">
                  <a14:useLocalDpi xmlns:a14="http://schemas.microsoft.com/office/drawing/2010/main" val="0"/>
                </a:ext>
              </a:extLst>
            </a:blip>
            <a:srcRect t="36585" b="24148"/>
            <a:stretch/>
          </p:blipFill>
          <p:spPr>
            <a:xfrm>
              <a:off x="3655477" y="1802739"/>
              <a:ext cx="7598199" cy="2018270"/>
            </a:xfrm>
            <a:prstGeom prst="rect">
              <a:avLst/>
            </a:prstGeom>
          </p:spPr>
        </p:pic>
        <p:pic>
          <p:nvPicPr>
            <p:cNvPr id="5" name="Picture 4" descr="slide2.tiff">
              <a:extLst>
                <a:ext uri="{FF2B5EF4-FFF2-40B4-BE49-F238E27FC236}">
                  <a16:creationId xmlns:a16="http://schemas.microsoft.com/office/drawing/2014/main" id="{4E5253BC-ABA1-D54C-22F0-A21AFF49AB91}"/>
                </a:ext>
              </a:extLst>
            </p:cNvPr>
            <p:cNvPicPr>
              <a:picLocks noChangeAspect="1"/>
            </p:cNvPicPr>
            <p:nvPr/>
          </p:nvPicPr>
          <p:blipFill>
            <a:blip r:embed="rId4">
              <a:extLst>
                <a:ext uri="{28A0092B-C50C-407E-A947-70E740481C1C}">
                  <a14:useLocalDpi xmlns:a14="http://schemas.microsoft.com/office/drawing/2010/main" val="0"/>
                </a:ext>
              </a:extLst>
            </a:blip>
            <a:srcRect l="34679" b="63088"/>
            <a:stretch/>
          </p:blipFill>
          <p:spPr>
            <a:xfrm>
              <a:off x="5982183" y="3830390"/>
              <a:ext cx="2630189" cy="1858607"/>
            </a:xfrm>
            <a:prstGeom prst="rect">
              <a:avLst/>
            </a:prstGeom>
          </p:spPr>
        </p:pic>
      </p:grpSp>
    </p:spTree>
    <p:extLst>
      <p:ext uri="{BB962C8B-B14F-4D97-AF65-F5344CB8AC3E}">
        <p14:creationId xmlns:p14="http://schemas.microsoft.com/office/powerpoint/2010/main" val="3811093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717380" y="685800"/>
            <a:ext cx="3214663"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How it works</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914400" y="1609344"/>
            <a:ext cx="12801600" cy="5016758"/>
          </a:xfrm>
          <a:prstGeom prst="rect">
            <a:avLst/>
          </a:prstGeom>
          <a:noFill/>
        </p:spPr>
        <p:txBody>
          <a:bodyPr wrap="square" rtlCol="0" anchor="t" anchorCtr="0">
            <a:spAutoFit/>
          </a:bodyPr>
          <a:lstStyle/>
          <a:p>
            <a:r>
              <a:rPr lang="en-US" sz="3200" b="1" dirty="0">
                <a:solidFill>
                  <a:srgbClr val="A14930"/>
                </a:solidFill>
                <a:latin typeface="Avenir Heavy" panose="02000503020000020003" pitchFamily="2" charset="0"/>
              </a:rPr>
              <a:t>Annual event commemorating one of the many historic Indian relocation routes of the 1800s</a:t>
            </a:r>
          </a:p>
          <a:p>
            <a:endParaRPr lang="en-US" sz="3200" b="1" dirty="0">
              <a:latin typeface="Avenir Heavy" panose="02000503020000020003" pitchFamily="2" charset="0"/>
            </a:endParaRPr>
          </a:p>
          <a:p>
            <a:endParaRPr lang="en-US" sz="3200" b="1" dirty="0">
              <a:latin typeface="Avenir Heavy" panose="02000503020000020003" pitchFamily="2" charset="0"/>
            </a:endParaRPr>
          </a:p>
          <a:p>
            <a:endParaRPr lang="en-US" sz="3200" b="1" dirty="0">
              <a:latin typeface="Avenir Heavy" panose="02000503020000020003" pitchFamily="2" charset="0"/>
            </a:endParaRPr>
          </a:p>
          <a:p>
            <a:endParaRPr lang="en-US" sz="3200" b="1" dirty="0">
              <a:latin typeface="Avenir Heavy" panose="02000503020000020003" pitchFamily="2" charset="0"/>
            </a:endParaRPr>
          </a:p>
          <a:p>
            <a:endParaRPr lang="en-US" sz="3200" b="1" dirty="0">
              <a:latin typeface="Avenir Heavy" panose="02000503020000020003" pitchFamily="2" charset="0"/>
            </a:endParaRPr>
          </a:p>
          <a:p>
            <a:endParaRPr lang="en-US" sz="2400" b="1" dirty="0">
              <a:latin typeface="Avenir Heavy" panose="02000503020000020003" pitchFamily="2" charset="0"/>
            </a:endParaRPr>
          </a:p>
          <a:p>
            <a:r>
              <a:rPr lang="en-US" sz="3200" b="1" dirty="0">
                <a:solidFill>
                  <a:srgbClr val="A14930"/>
                </a:solidFill>
                <a:latin typeface="Avenir Heavy" panose="02000503020000020003" pitchFamily="2" charset="0"/>
              </a:rPr>
              <a:t>Representatives of 5 tribes caravan in theme-wrapped RVs, containers or other mobile asset</a:t>
            </a:r>
          </a:p>
        </p:txBody>
      </p:sp>
      <p:pic>
        <p:nvPicPr>
          <p:cNvPr id="8" name="Picture 7" descr="A close-up of a group of children&#10;&#10;AI-generated content may be incorrect.">
            <a:extLst>
              <a:ext uri="{FF2B5EF4-FFF2-40B4-BE49-F238E27FC236}">
                <a16:creationId xmlns:a16="http://schemas.microsoft.com/office/drawing/2014/main" id="{C4E64EE6-C140-D4D8-3B38-60E8C23A5CD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34738" y="2698784"/>
            <a:ext cx="12118554" cy="2655414"/>
          </a:xfrm>
          <a:prstGeom prst="rect">
            <a:avLst/>
          </a:prstGeom>
        </p:spPr>
      </p:pic>
      <p:pic>
        <p:nvPicPr>
          <p:cNvPr id="5" name="Picture 4" descr="A white and red bus&#10;&#10;AI-generated content may be incorrect.">
            <a:extLst>
              <a:ext uri="{FF2B5EF4-FFF2-40B4-BE49-F238E27FC236}">
                <a16:creationId xmlns:a16="http://schemas.microsoft.com/office/drawing/2014/main" id="{DE4CDC0D-C15F-D7C8-7CA0-A06391D381A1}"/>
              </a:ext>
            </a:extLst>
          </p:cNvPr>
          <p:cNvPicPr>
            <a:picLocks noChangeAspect="1"/>
          </p:cNvPicPr>
          <p:nvPr/>
        </p:nvPicPr>
        <p:blipFill>
          <a:blip r:embed="rId4" cstate="email">
            <a:extLst>
              <a:ext uri="{28A0092B-C50C-407E-A947-70E740481C1C}">
                <a14:useLocalDpi xmlns:a14="http://schemas.microsoft.com/office/drawing/2010/main" val="0"/>
              </a:ext>
            </a:extLst>
          </a:blip>
          <a:srcRect l="656" b="3158"/>
          <a:stretch/>
        </p:blipFill>
        <p:spPr>
          <a:xfrm>
            <a:off x="4196461" y="6475288"/>
            <a:ext cx="6254496" cy="1754312"/>
          </a:xfrm>
          <a:prstGeom prst="rect">
            <a:avLst/>
          </a:prstGeom>
        </p:spPr>
      </p:pic>
    </p:spTree>
    <p:extLst>
      <p:ext uri="{BB962C8B-B14F-4D97-AF65-F5344CB8AC3E}">
        <p14:creationId xmlns:p14="http://schemas.microsoft.com/office/powerpoint/2010/main" val="1992170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717376" y="685800"/>
            <a:ext cx="3214662"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How it works</a:t>
            </a:r>
          </a:p>
        </p:txBody>
      </p:sp>
      <p:cxnSp>
        <p:nvCxnSpPr>
          <p:cNvPr id="16" name="Straight Connector 15"/>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324BDBFF-B586-1C46-A53B-0AC543F6868B}"/>
              </a:ext>
            </a:extLst>
          </p:cNvPr>
          <p:cNvSpPr txBox="1"/>
          <p:nvPr/>
        </p:nvSpPr>
        <p:spPr>
          <a:xfrm>
            <a:off x="339223" y="1563330"/>
            <a:ext cx="4675229" cy="6427286"/>
          </a:xfrm>
          <a:prstGeom prst="rect">
            <a:avLst/>
          </a:prstGeom>
          <a:noFill/>
        </p:spPr>
        <p:txBody>
          <a:bodyPr wrap="square" rtlCol="0" anchor="t" anchorCtr="0">
            <a:noAutofit/>
          </a:bodyPr>
          <a:lstStyle/>
          <a:p>
            <a:r>
              <a:rPr lang="en-US" sz="2400" b="1" dirty="0">
                <a:solidFill>
                  <a:srgbClr val="A14930"/>
                </a:solidFill>
                <a:latin typeface="Avenir Heavy" panose="02000503020000020003" pitchFamily="2" charset="0"/>
              </a:rPr>
              <a:t>Cherokee, North Carolina</a:t>
            </a:r>
          </a:p>
          <a:p>
            <a:r>
              <a:rPr lang="en-US" b="1" dirty="0">
                <a:solidFill>
                  <a:srgbClr val="A14930"/>
                </a:solidFill>
                <a:latin typeface="Avenir Heavy" panose="02000503020000020003" pitchFamily="2" charset="0"/>
              </a:rPr>
              <a:t>Opening Ceremony (Cherokee)</a:t>
            </a: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FIRST DAY</a:t>
            </a: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Arrivals</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Supporter Attendees/Audience i.e.</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Motorcade Participates and more arrive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Formal Welcome Speech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Afternoon (after lunch </a:t>
            </a:r>
            <a:r>
              <a:rPr lang="en-US" sz="1600" kern="0" dirty="0">
                <a:latin typeface="Avenir Book" panose="02000503020000020003" pitchFamily="2" charset="0"/>
                <a:ea typeface="Times New Roman" panose="02020603050405020304" pitchFamily="18" charset="0"/>
                <a:cs typeface="Times New Roman" panose="02020603050405020304" pitchFamily="18" charset="0"/>
              </a:rPr>
              <a:t>?)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Introductions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Chiefs and related dignitaries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Press event with local media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(All 3 Days)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Morning or noon TV show appearance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National TV coverage (All 3 Days)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Environment </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Historical Displays for each tribe</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err="1">
                <a:effectLst/>
                <a:latin typeface="Avenir Book" panose="02000503020000020003" pitchFamily="2" charset="0"/>
                <a:ea typeface="Times New Roman" panose="02020603050405020304" pitchFamily="18" charset="0"/>
                <a:cs typeface="Times New Roman" panose="02020603050405020304" pitchFamily="18" charset="0"/>
              </a:rPr>
              <a:t>Nanyehi</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The Story of Nancy Ward –(Share more details) </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Food Trucks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Traditional Food</a:t>
            </a: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RV educational backdrop</a:t>
            </a:r>
            <a:endParaRPr lang="en-US" sz="1600" dirty="0">
              <a:latin typeface="Avenir Light" panose="020B0402020203020204" pitchFamily="34" charset="77"/>
            </a:endParaRPr>
          </a:p>
        </p:txBody>
      </p:sp>
      <p:sp>
        <p:nvSpPr>
          <p:cNvPr id="2" name="TextBox 1">
            <a:extLst>
              <a:ext uri="{FF2B5EF4-FFF2-40B4-BE49-F238E27FC236}">
                <a16:creationId xmlns:a16="http://schemas.microsoft.com/office/drawing/2014/main" id="{5D37D50C-A5AF-4876-708E-C4A868D34BA6}"/>
              </a:ext>
            </a:extLst>
          </p:cNvPr>
          <p:cNvSpPr txBox="1"/>
          <p:nvPr/>
        </p:nvSpPr>
        <p:spPr>
          <a:xfrm>
            <a:off x="5477640" y="1563331"/>
            <a:ext cx="4374283" cy="6427286"/>
          </a:xfrm>
          <a:prstGeom prst="rect">
            <a:avLst/>
          </a:prstGeom>
          <a:noFill/>
        </p:spPr>
        <p:txBody>
          <a:bodyPr wrap="square" rtlCol="0" anchor="t" anchorCtr="0">
            <a:noAutofit/>
          </a:bodyPr>
          <a:lstStyle/>
          <a:p>
            <a:endParaRPr lang="en-US" sz="2400" b="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SECOND DAY</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Sporting Events (TTIRR</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Competitions w/ awards for Gold/Silver/Bronze)</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Rodeo – First Round-Series 3</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Indian Relay Races – Frist Race -Series 3</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Stick Ball – First Game - Series 3</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Various Motivational Speakers including Chiefs and Veterans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Meet and Greet – Persons of Notoriety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Concerts (Rem the ladies of the Choctaws)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Major – Concert inside Casino Venue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Dancers – Pow Wow with Stomp Dancers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Fashion Show</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Queens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A004898-1870-2B90-5351-213FDB5E5EF5}"/>
              </a:ext>
            </a:extLst>
          </p:cNvPr>
          <p:cNvSpPr txBox="1"/>
          <p:nvPr/>
        </p:nvSpPr>
        <p:spPr>
          <a:xfrm>
            <a:off x="10141888" y="1441634"/>
            <a:ext cx="4252537" cy="6427286"/>
          </a:xfrm>
          <a:prstGeom prst="rect">
            <a:avLst/>
          </a:prstGeom>
          <a:noFill/>
        </p:spPr>
        <p:txBody>
          <a:bodyPr wrap="square" rtlCol="0" anchor="t" anchorCtr="0">
            <a:noAutofit/>
          </a:bodyPr>
          <a:lstStyle/>
          <a:p>
            <a:endParaRPr lang="en-US" sz="2400" b="1" dirty="0">
              <a:solidFill>
                <a:srgbClr val="A14930"/>
              </a:solidFill>
              <a:latin typeface="Avenir Heavy" panose="02000503020000020003" pitchFamily="2" charset="0"/>
            </a:endParaRPr>
          </a:p>
          <a:p>
            <a:endParaRPr lang="en-US" sz="2400"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THIRD DAY – Official Kick Off</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Formal Ceremony</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People of Notoriety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Lighting of the Spirit Torch Ceremony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Announce</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Congratulate Sporting Event Winners (Representing Endurance)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5K – Symbolic Remembrance Walk  begins with the Troch</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Leading the way-After each participant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Motorcade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h</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eads out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B-roll capture for video news release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After the walk, the tour hits the trail headed for the next town</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998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B1002-7E72-172A-11F9-80BA2BA43F97}"/>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61F0DDAC-BBE4-6909-5D0A-5FB39C3A06E0}"/>
              </a:ext>
            </a:extLst>
          </p:cNvPr>
          <p:cNvSpPr txBox="1"/>
          <p:nvPr/>
        </p:nvSpPr>
        <p:spPr>
          <a:xfrm>
            <a:off x="5717376" y="685800"/>
            <a:ext cx="3214662"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How it works</a:t>
            </a:r>
          </a:p>
        </p:txBody>
      </p:sp>
      <p:cxnSp>
        <p:nvCxnSpPr>
          <p:cNvPr id="16" name="Straight Connector 15">
            <a:extLst>
              <a:ext uri="{FF2B5EF4-FFF2-40B4-BE49-F238E27FC236}">
                <a16:creationId xmlns:a16="http://schemas.microsoft.com/office/drawing/2014/main" id="{14A66CEF-BEF1-6AB8-C53B-7DDC6FC9F7C5}"/>
              </a:ext>
            </a:extLst>
          </p:cNvPr>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4DF2A00-2FFA-F683-378B-7A13CD3C13BE}"/>
              </a:ext>
            </a:extLst>
          </p:cNvPr>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BD359239-8B85-4068-28FD-3D1C90F4F549}"/>
              </a:ext>
            </a:extLst>
          </p:cNvPr>
          <p:cNvSpPr txBox="1"/>
          <p:nvPr/>
        </p:nvSpPr>
        <p:spPr>
          <a:xfrm>
            <a:off x="3626604" y="1563330"/>
            <a:ext cx="7687160" cy="867906"/>
          </a:xfrm>
          <a:prstGeom prst="rect">
            <a:avLst/>
          </a:prstGeom>
          <a:noFill/>
        </p:spPr>
        <p:txBody>
          <a:bodyPr wrap="square" rtlCol="0" anchor="t" anchorCtr="0">
            <a:noAutofit/>
          </a:bodyPr>
          <a:lstStyle/>
          <a:p>
            <a:pPr>
              <a:tabLst>
                <a:tab pos="13647738" algn="r"/>
              </a:tabLst>
            </a:pPr>
            <a:r>
              <a:rPr lang="en-US" sz="2400" b="1" dirty="0">
                <a:solidFill>
                  <a:srgbClr val="A14930"/>
                </a:solidFill>
                <a:latin typeface="Avenir Heavy" panose="02000503020000020003" pitchFamily="2" charset="0"/>
              </a:rPr>
              <a:t>Pulaski, TN	Chattanooga, TN</a:t>
            </a:r>
          </a:p>
          <a:p>
            <a:pPr>
              <a:tabLst>
                <a:tab pos="13647738" algn="r"/>
              </a:tabLst>
            </a:pPr>
            <a:r>
              <a:rPr lang="en-US" b="1" dirty="0">
                <a:solidFill>
                  <a:srgbClr val="A14930"/>
                </a:solidFill>
                <a:latin typeface="Avenir Heavy" panose="02000503020000020003" pitchFamily="2" charset="0"/>
              </a:rPr>
              <a:t>Market Visit (Pulaski)</a:t>
            </a:r>
            <a:r>
              <a:rPr lang="en-US" sz="1800" kern="0" dirty="0">
                <a:solidFill>
                  <a:srgbClr val="A1493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b="1" dirty="0">
                <a:solidFill>
                  <a:srgbClr val="A14930"/>
                </a:solidFill>
                <a:latin typeface="Avenir Heavy" panose="02000503020000020003" pitchFamily="2" charset="0"/>
              </a:rPr>
              <a:t> Market Visit (Chattanooga)</a:t>
            </a:r>
          </a:p>
          <a:p>
            <a:endParaRPr lang="en-US" b="1" i="1" dirty="0">
              <a:solidFill>
                <a:srgbClr val="A14930"/>
              </a:solidFill>
              <a:latin typeface="Avenir Heavy" panose="02000503020000020003" pitchFamily="2" charset="0"/>
            </a:endParaRPr>
          </a:p>
        </p:txBody>
      </p:sp>
      <p:sp>
        <p:nvSpPr>
          <p:cNvPr id="2" name="Cross 1">
            <a:extLst>
              <a:ext uri="{FF2B5EF4-FFF2-40B4-BE49-F238E27FC236}">
                <a16:creationId xmlns:a16="http://schemas.microsoft.com/office/drawing/2014/main" id="{1C6254D0-58FE-7931-217D-4F4EF156DE0B}"/>
              </a:ext>
            </a:extLst>
          </p:cNvPr>
          <p:cNvSpPr/>
          <p:nvPr/>
        </p:nvSpPr>
        <p:spPr>
          <a:xfrm>
            <a:off x="6997865" y="1616970"/>
            <a:ext cx="634670" cy="635408"/>
          </a:xfrm>
          <a:prstGeom prst="plus">
            <a:avLst>
              <a:gd name="adj" fmla="val 39765"/>
            </a:avLst>
          </a:prstGeom>
          <a:solidFill>
            <a:srgbClr val="A149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C42D8F3-1E26-5F1F-432B-35C4E0834390}"/>
              </a:ext>
            </a:extLst>
          </p:cNvPr>
          <p:cNvSpPr txBox="1"/>
          <p:nvPr/>
        </p:nvSpPr>
        <p:spPr>
          <a:xfrm>
            <a:off x="4895726" y="2431236"/>
            <a:ext cx="6418038" cy="6427286"/>
          </a:xfrm>
          <a:prstGeom prst="rect">
            <a:avLst/>
          </a:prstGeom>
          <a:noFill/>
        </p:spPr>
        <p:txBody>
          <a:bodyPr wrap="square" rtlCol="0" anchor="t" anchorCtr="0">
            <a:noAutofit/>
          </a:bodyPr>
          <a:lstStyle/>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r>
              <a:rPr lang="en-US" sz="2400" b="1" i="1" dirty="0">
                <a:latin typeface="Avenir Light" panose="020B0402020203020204" pitchFamily="34" charset="77"/>
              </a:rPr>
              <a:t>OFFICIAL LAUNCH CEREMONIES</a:t>
            </a:r>
          </a:p>
          <a:p>
            <a:endParaRPr lang="en-US" sz="2400" b="1" i="1" dirty="0">
              <a:latin typeface="Avenir Light" panose="020B0402020203020204" pitchFamily="34" charset="77"/>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Remembrance walks and arrival of the Remembrance Torch</a:t>
            </a:r>
            <a:endParaRPr lang="en-US" sz="20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Begin the 5K walk just outside the city limits to mark the arrival of the Remembrance Walk/Torch</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RV educational backdrop</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0" dirty="0" err="1">
                <a:effectLst/>
                <a:latin typeface="Avenir Book" panose="02000503020000020003" pitchFamily="2" charset="0"/>
                <a:ea typeface="Times New Roman" panose="02020603050405020304" pitchFamily="18" charset="0"/>
                <a:cs typeface="Times New Roman" panose="02020603050405020304" pitchFamily="18" charset="0"/>
              </a:rPr>
              <a:t>Nanyehi</a:t>
            </a: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2000" kern="0" dirty="0">
                <a:effectLst/>
                <a:latin typeface="Avenir Book" panose="02000503020000020003" pitchFamily="2" charset="0"/>
                <a:ea typeface="Times New Roman" panose="02020603050405020304" pitchFamily="18" charset="0"/>
                <a:cs typeface="Times New Roman" panose="02020603050405020304" pitchFamily="18" charset="0"/>
              </a:rPr>
              <a:t> The Story of Nancy Ward</a:t>
            </a: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2000" kern="0" dirty="0">
                <a:effectLst/>
                <a:latin typeface="Avenir Book" panose="02000503020000020003" pitchFamily="2" charset="0"/>
                <a:ea typeface="Times New Roman" panose="02020603050405020304" pitchFamily="18" charset="0"/>
                <a:cs typeface="Times New Roman" panose="02020603050405020304" pitchFamily="18" charset="0"/>
              </a:rPr>
              <a:t> (more details available)</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Small town local newspaper interview</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Press event with local media</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Various speakers</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6610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D02C0-907F-CD3B-DA08-44732D5E3E8B}"/>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9D935BF4-F452-16AC-DB41-2A1D8B07FF04}"/>
              </a:ext>
            </a:extLst>
          </p:cNvPr>
          <p:cNvSpPr txBox="1"/>
          <p:nvPr/>
        </p:nvSpPr>
        <p:spPr>
          <a:xfrm>
            <a:off x="5717376" y="685800"/>
            <a:ext cx="3214662"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How it works</a:t>
            </a:r>
          </a:p>
        </p:txBody>
      </p:sp>
      <p:cxnSp>
        <p:nvCxnSpPr>
          <p:cNvPr id="16" name="Straight Connector 15">
            <a:extLst>
              <a:ext uri="{FF2B5EF4-FFF2-40B4-BE49-F238E27FC236}">
                <a16:creationId xmlns:a16="http://schemas.microsoft.com/office/drawing/2014/main" id="{A4C51DC6-77EB-3136-127F-1951F0F5B542}"/>
              </a:ext>
            </a:extLst>
          </p:cNvPr>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7B5934C-FC06-4DB7-9143-9FBC4A4B8E91}"/>
              </a:ext>
            </a:extLst>
          </p:cNvPr>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270C49FA-A8FF-BBC4-1854-9ABA0CFFF760}"/>
              </a:ext>
            </a:extLst>
          </p:cNvPr>
          <p:cNvSpPr txBox="1"/>
          <p:nvPr/>
        </p:nvSpPr>
        <p:spPr>
          <a:xfrm>
            <a:off x="339223" y="1563330"/>
            <a:ext cx="4675229" cy="6427286"/>
          </a:xfrm>
          <a:prstGeom prst="rect">
            <a:avLst/>
          </a:prstGeom>
          <a:noFill/>
        </p:spPr>
        <p:txBody>
          <a:bodyPr wrap="square" rtlCol="0" anchor="t" anchorCtr="0">
            <a:noAutofit/>
          </a:bodyPr>
          <a:lstStyle/>
          <a:p>
            <a:r>
              <a:rPr lang="en-US" sz="2400" b="1" dirty="0">
                <a:solidFill>
                  <a:srgbClr val="A14930"/>
                </a:solidFill>
                <a:latin typeface="Avenir Heavy" panose="02000503020000020003" pitchFamily="2" charset="0"/>
              </a:rPr>
              <a:t>Memphis, TN</a:t>
            </a:r>
          </a:p>
          <a:p>
            <a:r>
              <a:rPr lang="en-US" b="1" dirty="0">
                <a:solidFill>
                  <a:srgbClr val="A14930"/>
                </a:solidFill>
                <a:latin typeface="Avenir Heavy" panose="02000503020000020003" pitchFamily="2" charset="0"/>
              </a:rPr>
              <a:t>Mid-Tour Stop (Tribe ???)</a:t>
            </a: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FIRST DAY</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Remembrance walks and arrival and ceremonial presentation of the Remembrance Torch</a:t>
            </a:r>
            <a:r>
              <a:rPr lang="en-US" sz="1600" kern="100" dirty="0">
                <a:latin typeface="Aptos" panose="020B0004020202020204" pitchFamily="34"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Begin the 5K walk just outside the city limits to mark the arrival of the Remembrance Walk/Torch</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Arrivals</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Supporter Attendees/Audience i.e.</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Motorcade Participates and more arrive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Formal Welcome Speech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Afternoon (after lunch?)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Introductions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Chiefs and related dignitaries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Press event with local media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(All 3 Days)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Morning or noon TV show appearance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National TV coverage (Both Days)</a:t>
            </a: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Environment </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Historical Displays for each tribe</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err="1">
                <a:effectLst/>
                <a:latin typeface="Avenir Book" panose="02000503020000020003" pitchFamily="2" charset="0"/>
                <a:ea typeface="Times New Roman" panose="02020603050405020304" pitchFamily="18" charset="0"/>
                <a:cs typeface="Times New Roman" panose="02020603050405020304" pitchFamily="18" charset="0"/>
              </a:rPr>
              <a:t>Nanyehi</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The Story of Nancy Ward –(Share more details) </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Food Trucks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Traditional Food</a:t>
            </a: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RV educational backdrop</a:t>
            </a:r>
            <a:endParaRPr lang="en-US" sz="1600" dirty="0">
              <a:latin typeface="Avenir Light" panose="020B0402020203020204" pitchFamily="34" charset="77"/>
            </a:endParaRPr>
          </a:p>
        </p:txBody>
      </p:sp>
      <p:sp>
        <p:nvSpPr>
          <p:cNvPr id="2" name="TextBox 1">
            <a:extLst>
              <a:ext uri="{FF2B5EF4-FFF2-40B4-BE49-F238E27FC236}">
                <a16:creationId xmlns:a16="http://schemas.microsoft.com/office/drawing/2014/main" id="{C264577B-1E0A-38D8-9EAB-1C5CB43A5534}"/>
              </a:ext>
            </a:extLst>
          </p:cNvPr>
          <p:cNvSpPr txBox="1"/>
          <p:nvPr/>
        </p:nvSpPr>
        <p:spPr>
          <a:xfrm>
            <a:off x="5477640" y="1563331"/>
            <a:ext cx="4374283" cy="6427286"/>
          </a:xfrm>
          <a:prstGeom prst="rect">
            <a:avLst/>
          </a:prstGeom>
          <a:noFill/>
        </p:spPr>
        <p:txBody>
          <a:bodyPr wrap="square" rtlCol="0" anchor="t" anchorCtr="0">
            <a:noAutofit/>
          </a:bodyPr>
          <a:lstStyle/>
          <a:p>
            <a:endParaRPr lang="en-US" sz="2400" b="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pPr>
              <a:lnSpc>
                <a:spcPct val="115000"/>
              </a:lnSpc>
              <a:buClr>
                <a:srgbClr val="000000"/>
              </a:buClr>
            </a:pPr>
            <a:r>
              <a:rPr lang="en-US" sz="1600" b="1" i="1" dirty="0">
                <a:latin typeface="Avenir Light" panose="020B0402020203020204" pitchFamily="34" charset="77"/>
              </a:rPr>
              <a:t>FIRST DAY (cont.)</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Ceremonial Events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Small town local newspaper interview</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Press event with local media</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Add mid-tour concert</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Tap into a local Memphis venue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Leverage talent connections of any/all partners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sz="1600" i="1" dirty="0">
              <a:latin typeface="Avenir Light" panose="020B0402020203020204" pitchFamily="34" charset="77"/>
            </a:endParaRPr>
          </a:p>
          <a:p>
            <a:r>
              <a:rPr lang="en-US" sz="1600" b="1" i="1" dirty="0">
                <a:latin typeface="Avenir Light" panose="020B0402020203020204" pitchFamily="34" charset="77"/>
              </a:rPr>
              <a:t>SECOND DAY</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Sporting Events (TTIRR</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Competitions w/ awards for Gold/Silver/Bronze)</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Rodeo – First Round-Series 3</a:t>
            </a: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Indian Relay Races – Frist Race -Series 3</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Stick Ball – First Game - Series 3</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Various Motivational Speakers including Chiefs and Veterans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71E4FC3-93A3-4303-B141-FDDF926A606F}"/>
              </a:ext>
            </a:extLst>
          </p:cNvPr>
          <p:cNvSpPr txBox="1"/>
          <p:nvPr/>
        </p:nvSpPr>
        <p:spPr>
          <a:xfrm>
            <a:off x="10141888" y="1441634"/>
            <a:ext cx="4252537" cy="6427286"/>
          </a:xfrm>
          <a:prstGeom prst="rect">
            <a:avLst/>
          </a:prstGeom>
          <a:noFill/>
        </p:spPr>
        <p:txBody>
          <a:bodyPr wrap="square" rtlCol="0" anchor="t" anchorCtr="0">
            <a:noAutofit/>
          </a:bodyPr>
          <a:lstStyle/>
          <a:p>
            <a:endParaRPr lang="en-US" sz="2400" b="1" dirty="0">
              <a:solidFill>
                <a:srgbClr val="A14930"/>
              </a:solidFill>
              <a:latin typeface="Avenir Heavy" panose="02000503020000020003" pitchFamily="2" charset="0"/>
            </a:endParaRPr>
          </a:p>
          <a:p>
            <a:endParaRPr lang="en-US" sz="2400"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SECOND DAY (cont.)</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Meet and Greet – Persons of Notoriety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Concerts (Rem the ladies of the Choctaws)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Major – Concert inside Casino Venue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Dancers – Pow Wow with Stomp Dancers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Fashion Show</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indent="-342900">
              <a:buClr>
                <a:srgbClr val="000000"/>
              </a:buClr>
              <a:buFont typeface="Symbol" pitchFamily="2" charset="2"/>
              <a:buChar char=""/>
            </a:pPr>
            <a:r>
              <a:rPr lang="en-US" sz="1600" dirty="0">
                <a:solidFill>
                  <a:srgbClr val="000000"/>
                </a:solidFill>
                <a:latin typeface="Avenir Book" panose="02000503020000020003" pitchFamily="2" charset="0"/>
                <a:cs typeface="Times New Roman" panose="02020603050405020304" pitchFamily="18" charset="0"/>
              </a:rPr>
              <a:t>Queens</a:t>
            </a:r>
          </a:p>
          <a:p>
            <a:pPr marL="342900" indent="-342900">
              <a:buClr>
                <a:srgbClr val="000000"/>
              </a:buClr>
              <a:buFont typeface="Symbol" pitchFamily="2" charset="2"/>
              <a:buChar char=""/>
            </a:pPr>
            <a:r>
              <a:rPr lang="en-US" sz="1600" dirty="0">
                <a:solidFill>
                  <a:srgbClr val="000000"/>
                </a:solidFill>
                <a:latin typeface="Avenir Book" panose="02000503020000020003" pitchFamily="2" charset="0"/>
                <a:cs typeface="Times New Roman" panose="02020603050405020304" pitchFamily="18" charset="0"/>
              </a:rPr>
              <a:t>Formal Ceremony – People of Notoriety </a:t>
            </a:r>
          </a:p>
          <a:p>
            <a:pPr marL="342900" indent="-342900">
              <a:lnSpc>
                <a:spcPct val="115000"/>
              </a:lnSpc>
              <a:buClr>
                <a:srgbClr val="000000"/>
              </a:buClr>
              <a:buFont typeface="Symbol" pitchFamily="2" charset="2"/>
              <a:buChar char=""/>
            </a:pPr>
            <a:r>
              <a:rPr lang="en-US" sz="1600" dirty="0">
                <a:solidFill>
                  <a:srgbClr val="000000"/>
                </a:solidFill>
                <a:latin typeface="Avenir Book" panose="02000503020000020003" pitchFamily="2" charset="0"/>
                <a:cs typeface="Times New Roman" panose="02020603050405020304" pitchFamily="18" charset="0"/>
              </a:rPr>
              <a:t>Lighting of the Spirit Torch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Ceremony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Announce</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Congratulate Sporting Event Winners (Representing Endurance)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5K – Symbolic Remembrance Walk  begins with the Troch</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Leading the way-After each participant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Motorcade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h</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eads out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B-roll capture for video news release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534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F7B37-48DE-19A6-C518-4B1C5229B993}"/>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27F8FABF-D8B6-846A-FA53-6CEFC13876FA}"/>
              </a:ext>
            </a:extLst>
          </p:cNvPr>
          <p:cNvSpPr txBox="1"/>
          <p:nvPr/>
        </p:nvSpPr>
        <p:spPr>
          <a:xfrm>
            <a:off x="5717376" y="685800"/>
            <a:ext cx="3214662"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How it works</a:t>
            </a:r>
          </a:p>
        </p:txBody>
      </p:sp>
      <p:cxnSp>
        <p:nvCxnSpPr>
          <p:cNvPr id="16" name="Straight Connector 15">
            <a:extLst>
              <a:ext uri="{FF2B5EF4-FFF2-40B4-BE49-F238E27FC236}">
                <a16:creationId xmlns:a16="http://schemas.microsoft.com/office/drawing/2014/main" id="{6FB72E5D-023D-DDFB-3CE3-93B54672210D}"/>
              </a:ext>
            </a:extLst>
          </p:cNvPr>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BFD3CF1-12D3-473C-0571-B60D56BFEBC0}"/>
              </a:ext>
            </a:extLst>
          </p:cNvPr>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536580B5-714A-932B-F451-77C7896E73ED}"/>
              </a:ext>
            </a:extLst>
          </p:cNvPr>
          <p:cNvSpPr txBox="1"/>
          <p:nvPr/>
        </p:nvSpPr>
        <p:spPr>
          <a:xfrm>
            <a:off x="3626603" y="1563330"/>
            <a:ext cx="7516687" cy="867906"/>
          </a:xfrm>
          <a:prstGeom prst="rect">
            <a:avLst/>
          </a:prstGeom>
          <a:noFill/>
        </p:spPr>
        <p:txBody>
          <a:bodyPr wrap="square" rtlCol="0" anchor="t" anchorCtr="0">
            <a:noAutofit/>
          </a:bodyPr>
          <a:lstStyle/>
          <a:p>
            <a:pPr>
              <a:tabLst>
                <a:tab pos="13647738" algn="r"/>
              </a:tabLst>
            </a:pPr>
            <a:r>
              <a:rPr lang="en-US" sz="2400" b="1" dirty="0">
                <a:solidFill>
                  <a:srgbClr val="A14930"/>
                </a:solidFill>
                <a:latin typeface="Avenir Heavy" panose="02000503020000020003" pitchFamily="2" charset="0"/>
              </a:rPr>
              <a:t>Little Rock, AR	Fort Smith, AR</a:t>
            </a:r>
          </a:p>
          <a:p>
            <a:pPr>
              <a:tabLst>
                <a:tab pos="13647738" algn="r"/>
              </a:tabLst>
            </a:pPr>
            <a:r>
              <a:rPr lang="en-US" b="1" dirty="0">
                <a:solidFill>
                  <a:srgbClr val="A14930"/>
                </a:solidFill>
                <a:latin typeface="Avenir Heavy" panose="02000503020000020003" pitchFamily="2" charset="0"/>
              </a:rPr>
              <a:t>Market Visit (Tribe ???)</a:t>
            </a:r>
            <a:r>
              <a:rPr lang="en-US" sz="1800" kern="0" dirty="0">
                <a:solidFill>
                  <a:srgbClr val="A1493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b="1" dirty="0">
                <a:solidFill>
                  <a:srgbClr val="A14930"/>
                </a:solidFill>
                <a:latin typeface="Avenir Heavy" panose="02000503020000020003" pitchFamily="2" charset="0"/>
              </a:rPr>
              <a:t> Market Visit (Tribe ???)</a:t>
            </a:r>
          </a:p>
          <a:p>
            <a:endParaRPr lang="en-US" b="1" i="1" dirty="0">
              <a:solidFill>
                <a:srgbClr val="A14930"/>
              </a:solidFill>
              <a:latin typeface="Avenir Heavy" panose="02000503020000020003" pitchFamily="2" charset="0"/>
            </a:endParaRPr>
          </a:p>
        </p:txBody>
      </p:sp>
      <p:sp>
        <p:nvSpPr>
          <p:cNvPr id="2" name="Cross 1">
            <a:extLst>
              <a:ext uri="{FF2B5EF4-FFF2-40B4-BE49-F238E27FC236}">
                <a16:creationId xmlns:a16="http://schemas.microsoft.com/office/drawing/2014/main" id="{44A44220-A864-11FA-E5C4-DA5D826D8764}"/>
              </a:ext>
            </a:extLst>
          </p:cNvPr>
          <p:cNvSpPr/>
          <p:nvPr/>
        </p:nvSpPr>
        <p:spPr>
          <a:xfrm>
            <a:off x="6997865" y="1616970"/>
            <a:ext cx="634670" cy="635408"/>
          </a:xfrm>
          <a:prstGeom prst="plus">
            <a:avLst>
              <a:gd name="adj" fmla="val 39765"/>
            </a:avLst>
          </a:prstGeom>
          <a:solidFill>
            <a:srgbClr val="A149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F14553C-8414-89BC-2FEB-E2AECB6B15D5}"/>
              </a:ext>
            </a:extLst>
          </p:cNvPr>
          <p:cNvSpPr txBox="1"/>
          <p:nvPr/>
        </p:nvSpPr>
        <p:spPr>
          <a:xfrm>
            <a:off x="4725252" y="2198761"/>
            <a:ext cx="6418038" cy="6427286"/>
          </a:xfrm>
          <a:prstGeom prst="rect">
            <a:avLst/>
          </a:prstGeom>
          <a:noFill/>
        </p:spPr>
        <p:txBody>
          <a:bodyPr wrap="square" rtlCol="0" anchor="t" anchorCtr="0">
            <a:noAutofit/>
          </a:bodyPr>
          <a:lstStyle/>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r>
              <a:rPr lang="en-US" sz="2400" b="1" i="1" dirty="0">
                <a:latin typeface="Avenir Light" panose="020B0402020203020204" pitchFamily="34" charset="77"/>
              </a:rPr>
              <a:t>OFFICIAL LAUNCH CEREMONIES</a:t>
            </a:r>
          </a:p>
          <a:p>
            <a:endParaRPr lang="en-US" sz="2400" b="1" i="1" dirty="0">
              <a:latin typeface="Avenir Light" panose="020B0402020203020204" pitchFamily="34" charset="77"/>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Remembrance walks and arrival of the Remembrance Torch</a:t>
            </a:r>
            <a:endParaRPr lang="en-US" sz="20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Begin the 5K walk just outside the city limits to mark the arrival of the Remembrance Walk/Torch</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RV educational backdrop</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0" dirty="0" err="1">
                <a:effectLst/>
                <a:latin typeface="Avenir Book" panose="02000503020000020003" pitchFamily="2" charset="0"/>
                <a:ea typeface="Times New Roman" panose="02020603050405020304" pitchFamily="18" charset="0"/>
                <a:cs typeface="Times New Roman" panose="02020603050405020304" pitchFamily="18" charset="0"/>
              </a:rPr>
              <a:t>Nanyehi</a:t>
            </a: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2000" kern="0" dirty="0">
                <a:effectLst/>
                <a:latin typeface="Avenir Book" panose="02000503020000020003" pitchFamily="2" charset="0"/>
                <a:ea typeface="Times New Roman" panose="02020603050405020304" pitchFamily="18" charset="0"/>
                <a:cs typeface="Times New Roman" panose="02020603050405020304" pitchFamily="18" charset="0"/>
              </a:rPr>
              <a:t> The Story of Nancy Ward</a:t>
            </a: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2000" kern="0" dirty="0">
                <a:effectLst/>
                <a:latin typeface="Avenir Book" panose="02000503020000020003" pitchFamily="2" charset="0"/>
                <a:ea typeface="Times New Roman" panose="02020603050405020304" pitchFamily="18" charset="0"/>
                <a:cs typeface="Times New Roman" panose="02020603050405020304" pitchFamily="18" charset="0"/>
              </a:rPr>
              <a:t> (more details available)</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Small town local newspaper interview</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Press event with local media</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20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Various speakers</a:t>
            </a: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133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F6D73-BE7A-FE8E-CEA7-00D20AE9A7B2}"/>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1C18F26F-F81B-6669-7757-433311D89421}"/>
              </a:ext>
            </a:extLst>
          </p:cNvPr>
          <p:cNvSpPr txBox="1"/>
          <p:nvPr/>
        </p:nvSpPr>
        <p:spPr>
          <a:xfrm>
            <a:off x="5717376" y="685800"/>
            <a:ext cx="3214662" cy="632161"/>
          </a:xfrm>
          <a:prstGeom prst="rect">
            <a:avLst/>
          </a:prstGeom>
          <a:noFill/>
        </p:spPr>
        <p:txBody>
          <a:bodyPr wrap="none" rtlCol="0" anchor="ctr" anchorCtr="0">
            <a:spAutoFit/>
          </a:bodyPr>
          <a:lstStyle/>
          <a:p>
            <a:pPr algn="ctr">
              <a:lnSpc>
                <a:spcPts val="4236"/>
              </a:lnSpc>
            </a:pPr>
            <a:r>
              <a:rPr lang="en-US" sz="3600" b="1" spc="120" dirty="0">
                <a:latin typeface="Avenir Heavy" panose="02000503020000020003" pitchFamily="2" charset="0"/>
                <a:ea typeface="Montserrat" charset="0"/>
                <a:cs typeface="Montserrat" charset="0"/>
              </a:rPr>
              <a:t>How it works</a:t>
            </a:r>
          </a:p>
        </p:txBody>
      </p:sp>
      <p:cxnSp>
        <p:nvCxnSpPr>
          <p:cNvPr id="16" name="Straight Connector 15">
            <a:extLst>
              <a:ext uri="{FF2B5EF4-FFF2-40B4-BE49-F238E27FC236}">
                <a16:creationId xmlns:a16="http://schemas.microsoft.com/office/drawing/2014/main" id="{CFB957F1-E7E6-EB99-A82F-F9015899DA75}"/>
              </a:ext>
            </a:extLst>
          </p:cNvPr>
          <p:cNvCxnSpPr/>
          <p:nvPr/>
        </p:nvCxnSpPr>
        <p:spPr>
          <a:xfrm>
            <a:off x="6630786" y="1371600"/>
            <a:ext cx="1368828" cy="0"/>
          </a:xfrm>
          <a:prstGeom prst="line">
            <a:avLst/>
          </a:prstGeom>
          <a:ln w="38100">
            <a:solidFill>
              <a:srgbClr val="A1493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422F602-35BE-6C3A-B64C-A12D5BCB6A80}"/>
              </a:ext>
            </a:extLst>
          </p:cNvPr>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
        <p:nvSpPr>
          <p:cNvPr id="19" name="TextBox 18">
            <a:extLst>
              <a:ext uri="{FF2B5EF4-FFF2-40B4-BE49-F238E27FC236}">
                <a16:creationId xmlns:a16="http://schemas.microsoft.com/office/drawing/2014/main" id="{E6813F84-0E45-814A-EEBA-5F40CE14002A}"/>
              </a:ext>
            </a:extLst>
          </p:cNvPr>
          <p:cNvSpPr txBox="1"/>
          <p:nvPr/>
        </p:nvSpPr>
        <p:spPr>
          <a:xfrm>
            <a:off x="339223" y="1563330"/>
            <a:ext cx="4675229" cy="6427286"/>
          </a:xfrm>
          <a:prstGeom prst="rect">
            <a:avLst/>
          </a:prstGeom>
          <a:noFill/>
        </p:spPr>
        <p:txBody>
          <a:bodyPr wrap="square" rtlCol="0" anchor="t" anchorCtr="0">
            <a:noAutofit/>
          </a:bodyPr>
          <a:lstStyle/>
          <a:p>
            <a:r>
              <a:rPr lang="en-US" sz="2400" b="1" dirty="0">
                <a:solidFill>
                  <a:srgbClr val="A14930"/>
                </a:solidFill>
                <a:latin typeface="Avenir Heavy" panose="02000503020000020003" pitchFamily="2" charset="0"/>
              </a:rPr>
              <a:t>Tahlequah/Tulsa/BOK, OK</a:t>
            </a:r>
          </a:p>
          <a:p>
            <a:r>
              <a:rPr lang="en-US" b="1" dirty="0">
                <a:solidFill>
                  <a:srgbClr val="A14930"/>
                </a:solidFill>
                <a:latin typeface="Avenir Heavy" panose="02000503020000020003" pitchFamily="2" charset="0"/>
              </a:rPr>
              <a:t>Final Stop – 850 MILE Endurance</a:t>
            </a:r>
          </a:p>
          <a:p>
            <a:r>
              <a:rPr lang="en-US" b="1" dirty="0">
                <a:solidFill>
                  <a:srgbClr val="A14930"/>
                </a:solidFill>
                <a:latin typeface="Avenir Heavy" panose="02000503020000020003" pitchFamily="2" charset="0"/>
              </a:rPr>
              <a:t>Casino Partners – Concerts, signage, etc.</a:t>
            </a: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FIRST DAY – </a:t>
            </a:r>
            <a:r>
              <a:rPr lang="en-US" sz="1600" i="1" dirty="0">
                <a:latin typeface="Avenir Light" panose="020B0402020203020204" pitchFamily="34" charset="77"/>
              </a:rPr>
              <a:t>Events captured </a:t>
            </a:r>
            <a:r>
              <a:rPr lang="en-US" sz="1600" i="1">
                <a:latin typeface="Avenir Light" panose="020B0402020203020204" pitchFamily="34" charset="77"/>
              </a:rPr>
              <a:t>throughout Tahlequah, Tulsa</a:t>
            </a:r>
            <a:r>
              <a:rPr lang="en-US" sz="1600" i="1" dirty="0">
                <a:latin typeface="Avenir Light" panose="020B0402020203020204" pitchFamily="34" charset="77"/>
              </a:rPr>
              <a:t> and BOK Convention Center</a:t>
            </a: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Arrivals</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Supporter Attendees/Audience i.e.</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Motorcade Participates and more arrive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Formal Welcome Speech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Afternoon (after lunch?)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Introductions </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Chiefs and related dignitaries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Press event with local media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dirty="0">
                <a:solidFill>
                  <a:srgbClr val="000000"/>
                </a:solidFill>
                <a:latin typeface="Avenir Book" panose="02000503020000020003" pitchFamily="2" charset="0"/>
                <a:ea typeface="Times New Roman" panose="02020603050405020304" pitchFamily="18" charset="0"/>
                <a:cs typeface="Times New Roman" panose="02020603050405020304" pitchFamily="18" charset="0"/>
              </a:rPr>
              <a:t>Both</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 Days)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Morning or noon TV show appearance –</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National TV coverage (Both Days)</a:t>
            </a:r>
          </a:p>
          <a:p>
            <a:pPr marL="342900" marR="0" lvl="0" indent="-342900">
              <a:lnSpc>
                <a:spcPct val="115000"/>
              </a:lnSpc>
              <a:buClr>
                <a:srgbClr val="000000"/>
              </a:buClr>
              <a:buFont typeface="Symbol" pitchFamily="2" charset="2"/>
              <a:buChar char=""/>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Environment </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Historical Displays for each tribe</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err="1">
                <a:effectLst/>
                <a:latin typeface="Avenir Book" panose="02000503020000020003" pitchFamily="2" charset="0"/>
                <a:ea typeface="Times New Roman" panose="02020603050405020304" pitchFamily="18" charset="0"/>
                <a:cs typeface="Times New Roman" panose="02020603050405020304" pitchFamily="18" charset="0"/>
              </a:rPr>
              <a:t>Nanyehi</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The Story of Nancy Ward –(Share more details) </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Food Trucks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Traditional Food</a:t>
            </a: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RV educational backdrop</a:t>
            </a:r>
            <a:endParaRPr lang="en-US" sz="1600" dirty="0">
              <a:latin typeface="Avenir Light" panose="020B0402020203020204" pitchFamily="34" charset="77"/>
            </a:endParaRPr>
          </a:p>
        </p:txBody>
      </p:sp>
      <p:sp>
        <p:nvSpPr>
          <p:cNvPr id="2" name="TextBox 1">
            <a:extLst>
              <a:ext uri="{FF2B5EF4-FFF2-40B4-BE49-F238E27FC236}">
                <a16:creationId xmlns:a16="http://schemas.microsoft.com/office/drawing/2014/main" id="{B77B3C0D-6D4B-FE9B-4F8F-7E2613C03C66}"/>
              </a:ext>
            </a:extLst>
          </p:cNvPr>
          <p:cNvSpPr txBox="1"/>
          <p:nvPr/>
        </p:nvSpPr>
        <p:spPr>
          <a:xfrm>
            <a:off x="5477640" y="1563331"/>
            <a:ext cx="4374283" cy="6427286"/>
          </a:xfrm>
          <a:prstGeom prst="rect">
            <a:avLst/>
          </a:prstGeom>
          <a:noFill/>
        </p:spPr>
        <p:txBody>
          <a:bodyPr wrap="square" rtlCol="0" anchor="t" anchorCtr="0">
            <a:noAutofit/>
          </a:bodyPr>
          <a:lstStyle/>
          <a:p>
            <a:endParaRPr lang="en-US" sz="2400" b="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endParaRPr lang="en-US" i="1" dirty="0">
              <a:latin typeface="Avenir Light" panose="020B0402020203020204" pitchFamily="34" charset="77"/>
            </a:endParaRPr>
          </a:p>
          <a:p>
            <a:r>
              <a:rPr lang="en-US" sz="1600" b="1" i="1" dirty="0">
                <a:latin typeface="Avenir Light" panose="020B0402020203020204" pitchFamily="34" charset="77"/>
              </a:rPr>
              <a:t>SECOND DAY</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Sporting Events (TTIRR</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t>
            </a:r>
            <a:r>
              <a:rPr lang="en-US" sz="1600" kern="0" dirty="0">
                <a:effectLst/>
                <a:latin typeface="Avenir Book" panose="02000503020000020003" pitchFamily="2" charset="0"/>
                <a:ea typeface="Times New Roman" panose="02020603050405020304" pitchFamily="18" charset="0"/>
                <a:cs typeface="Times New Roman" panose="02020603050405020304" pitchFamily="18" charset="0"/>
              </a:rPr>
              <a:t> </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Competitions w/ awards for Gold/Silver/Bronze)</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Rodeo – First Round-Series 3</a:t>
            </a: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Indian Relay Races – Frist Race -Series 3</a:t>
            </a:r>
            <a:endParaRPr lang="en-US" sz="1600" kern="100" dirty="0">
              <a:latin typeface="Aptos" panose="020B00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Clr>
                <a:srgbClr val="000000"/>
              </a:buClr>
              <a:buFont typeface="Wingdings" pitchFamily="2" charset="2"/>
              <a:buChar char="v"/>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Stick Ball – First Game - Series 3</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Special Ceremony – Final Lighting of Torch – Awards for all Three TTIRR – Gold/Silver/Bronze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Big “Blow Out” Concert Series – Local Oklahomans -i.e. Blake Shelton – Reba McEntire – Garth Brooks – Carrie Underwood </a:t>
            </a:r>
            <a:r>
              <a:rPr lang="en-US" sz="1600" kern="1200" dirty="0" err="1">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etc</a:t>
            </a: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….and others George Strait – Allen Jackson – Laney Wilson </a:t>
            </a:r>
            <a:r>
              <a:rPr lang="en-US" sz="1600" kern="1200" dirty="0" err="1">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Etc</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Various Speakers-Veterans- Chiefs –“Motivational ‘ i.e. Historic &amp; Positive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7F666A2-6AAE-BC57-4114-2DD25D184ED1}"/>
              </a:ext>
            </a:extLst>
          </p:cNvPr>
          <p:cNvSpPr txBox="1"/>
          <p:nvPr/>
        </p:nvSpPr>
        <p:spPr>
          <a:xfrm>
            <a:off x="10141888" y="1441634"/>
            <a:ext cx="4252537" cy="6427286"/>
          </a:xfrm>
          <a:prstGeom prst="rect">
            <a:avLst/>
          </a:prstGeom>
          <a:noFill/>
        </p:spPr>
        <p:txBody>
          <a:bodyPr wrap="square" rtlCol="0" anchor="t" anchorCtr="0">
            <a:noAutofit/>
          </a:bodyPr>
          <a:lstStyle/>
          <a:p>
            <a:endParaRPr lang="en-US" sz="2400" b="1" dirty="0">
              <a:solidFill>
                <a:srgbClr val="A14930"/>
              </a:solidFill>
              <a:latin typeface="Avenir Heavy" panose="02000503020000020003" pitchFamily="2" charset="0"/>
            </a:endParaRPr>
          </a:p>
          <a:p>
            <a:endParaRPr lang="en-US" sz="2400"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endParaRPr lang="en-US" b="1" i="1" dirty="0">
              <a:solidFill>
                <a:srgbClr val="A14930"/>
              </a:solidFill>
              <a:latin typeface="Avenir Heavy" panose="02000503020000020003" pitchFamily="2" charset="0"/>
            </a:endParaRPr>
          </a:p>
          <a:p>
            <a:r>
              <a:rPr lang="en-US" sz="1600" b="1" i="1" dirty="0">
                <a:latin typeface="Avenir Light" panose="020B0402020203020204" pitchFamily="34" charset="77"/>
              </a:rPr>
              <a:t>SECOND DAY (cont.)</a:t>
            </a: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Meet and Greet – Persons of Notoriety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Concerts *Rem the ladies of the Choctaws)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Major -Concert -Inside Casino Venue-Inside BOK Convention Ctr</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Dancers – Pow Wow -Stomp Dancers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Fashion Show-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1600" kern="12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Queens-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D3CAFEE-2B95-32C0-59AB-AD7BE1D8302F}"/>
              </a:ext>
            </a:extLst>
          </p:cNvPr>
          <p:cNvSpPr txBox="1"/>
          <p:nvPr/>
        </p:nvSpPr>
        <p:spPr>
          <a:xfrm>
            <a:off x="10315111" y="7089372"/>
            <a:ext cx="4675229" cy="1125021"/>
          </a:xfrm>
          <a:prstGeom prst="rect">
            <a:avLst/>
          </a:prstGeom>
          <a:noFill/>
        </p:spPr>
        <p:txBody>
          <a:bodyPr wrap="square" rtlCol="0" anchor="t" anchorCtr="0">
            <a:noAutofit/>
          </a:bodyPr>
          <a:lstStyle/>
          <a:p>
            <a:r>
              <a:rPr lang="en-US" sz="2400" b="1" dirty="0">
                <a:solidFill>
                  <a:srgbClr val="A14930"/>
                </a:solidFill>
                <a:latin typeface="Avenir Heavy" panose="02000503020000020003" pitchFamily="2" charset="0"/>
              </a:rPr>
              <a:t>2027</a:t>
            </a:r>
          </a:p>
          <a:p>
            <a:r>
              <a:rPr lang="en-US" b="1" dirty="0">
                <a:solidFill>
                  <a:srgbClr val="A14930"/>
                </a:solidFill>
                <a:latin typeface="Avenir Heavy" panose="02000503020000020003" pitchFamily="2" charset="0"/>
              </a:rPr>
              <a:t>Next Route TBD…</a:t>
            </a:r>
          </a:p>
        </p:txBody>
      </p:sp>
    </p:spTree>
    <p:extLst>
      <p:ext uri="{BB962C8B-B14F-4D97-AF65-F5344CB8AC3E}">
        <p14:creationId xmlns:p14="http://schemas.microsoft.com/office/powerpoint/2010/main" val="1827828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70B3CB2-9C32-9741-B4F7-42DF57BB63B4}"/>
              </a:ext>
            </a:extLst>
          </p:cNvPr>
          <p:cNvSpPr txBox="1">
            <a:spLocks/>
          </p:cNvSpPr>
          <p:nvPr/>
        </p:nvSpPr>
        <p:spPr>
          <a:xfrm>
            <a:off x="914400" y="2657350"/>
            <a:ext cx="12801600" cy="1456489"/>
          </a:xfrm>
          <a:prstGeom prst="rect">
            <a:avLst/>
          </a:prstGeom>
        </p:spPr>
        <p:txBody>
          <a:bodyPr vert="horz" lIns="109728" tIns="54864" rIns="109728" bIns="54864"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dirty="0">
                <a:solidFill>
                  <a:srgbClr val="A14930"/>
                </a:solidFill>
                <a:latin typeface="Avenir Light" panose="020B0402020203020204" pitchFamily="34" charset="77"/>
              </a:rPr>
              <a:t>“What we do today</a:t>
            </a:r>
          </a:p>
          <a:p>
            <a:pPr marL="0" indent="0" algn="ctr">
              <a:buNone/>
            </a:pPr>
            <a:r>
              <a:rPr lang="en-US" sz="4800" dirty="0">
                <a:solidFill>
                  <a:srgbClr val="A14930"/>
                </a:solidFill>
                <a:latin typeface="Avenir Light" panose="020B0402020203020204" pitchFamily="34" charset="77"/>
              </a:rPr>
              <a:t>impacts seven generations</a:t>
            </a:r>
          </a:p>
          <a:p>
            <a:pPr marL="0" indent="0" algn="ctr">
              <a:buNone/>
            </a:pPr>
            <a:r>
              <a:rPr lang="en-US" sz="4800" dirty="0">
                <a:solidFill>
                  <a:srgbClr val="A14930"/>
                </a:solidFill>
                <a:latin typeface="Avenir Light" panose="020B0402020203020204" pitchFamily="34" charset="77"/>
              </a:rPr>
              <a:t>tomorrow.”</a:t>
            </a:r>
          </a:p>
          <a:p>
            <a:pPr marL="0" indent="0" algn="ctr">
              <a:buNone/>
            </a:pPr>
            <a:r>
              <a:rPr lang="en-US" sz="1400" dirty="0">
                <a:solidFill>
                  <a:srgbClr val="DEB445"/>
                </a:solidFill>
                <a:latin typeface="Avenir Light" panose="020B0402020203020204" pitchFamily="34" charset="77"/>
              </a:rPr>
              <a:t> Chief Bill Baker, Oklahoma Cherokee Nation</a:t>
            </a:r>
          </a:p>
        </p:txBody>
      </p:sp>
      <p:sp>
        <p:nvSpPr>
          <p:cNvPr id="8" name="TextBox 7">
            <a:extLst>
              <a:ext uri="{FF2B5EF4-FFF2-40B4-BE49-F238E27FC236}">
                <a16:creationId xmlns:a16="http://schemas.microsoft.com/office/drawing/2014/main" id="{53565ED6-DD21-6D35-83CA-58E4D7A34B04}"/>
              </a:ext>
            </a:extLst>
          </p:cNvPr>
          <p:cNvSpPr txBox="1"/>
          <p:nvPr/>
        </p:nvSpPr>
        <p:spPr>
          <a:xfrm>
            <a:off x="4239500" y="345933"/>
            <a:ext cx="6168420" cy="307777"/>
          </a:xfrm>
          <a:prstGeom prst="rect">
            <a:avLst/>
          </a:prstGeom>
          <a:noFill/>
        </p:spPr>
        <p:txBody>
          <a:bodyPr wrap="none" rtlCol="0" anchor="ctr" anchorCtr="0">
            <a:spAutoFit/>
          </a:bodyPr>
          <a:lstStyle/>
          <a:p>
            <a:pPr algn="ctr"/>
            <a:r>
              <a:rPr lang="en-US" sz="1400" spc="360" dirty="0">
                <a:solidFill>
                  <a:srgbClr val="A14930"/>
                </a:solidFill>
                <a:latin typeface="Avenir Light" panose="020B0402020203020204" pitchFamily="34" charset="77"/>
                <a:ea typeface="Montserrat" charset="0"/>
                <a:cs typeface="Montserrat" charset="0"/>
              </a:rPr>
              <a:t>TRAIL OF TEARS INDIAN REMOVAL REMEBRANCE</a:t>
            </a:r>
          </a:p>
        </p:txBody>
      </p:sp>
    </p:spTree>
    <p:extLst>
      <p:ext uri="{BB962C8B-B14F-4D97-AF65-F5344CB8AC3E}">
        <p14:creationId xmlns:p14="http://schemas.microsoft.com/office/powerpoint/2010/main" val="1516619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091E144-1DAC-268C-E98A-96E50F826FE2}"/>
              </a:ext>
            </a:extLst>
          </p:cNvPr>
          <p:cNvGrpSpPr/>
          <p:nvPr/>
        </p:nvGrpSpPr>
        <p:grpSpPr>
          <a:xfrm>
            <a:off x="0" y="10"/>
            <a:ext cx="14630400" cy="8229590"/>
            <a:chOff x="0" y="10"/>
            <a:chExt cx="14630400" cy="8229590"/>
          </a:xfrm>
        </p:grpSpPr>
        <p:grpSp>
          <p:nvGrpSpPr>
            <p:cNvPr id="7" name="Group 6">
              <a:extLst>
                <a:ext uri="{FF2B5EF4-FFF2-40B4-BE49-F238E27FC236}">
                  <a16:creationId xmlns:a16="http://schemas.microsoft.com/office/drawing/2014/main" id="{673CEA83-7B0D-68C2-0E2C-7722766C93F6}"/>
                </a:ext>
              </a:extLst>
            </p:cNvPr>
            <p:cNvGrpSpPr/>
            <p:nvPr/>
          </p:nvGrpSpPr>
          <p:grpSpPr>
            <a:xfrm>
              <a:off x="0" y="10"/>
              <a:ext cx="14630400" cy="8229590"/>
              <a:chOff x="0" y="10"/>
              <a:chExt cx="14630400" cy="8229590"/>
            </a:xfrm>
          </p:grpSpPr>
          <p:grpSp>
            <p:nvGrpSpPr>
              <p:cNvPr id="6" name="Group 5">
                <a:extLst>
                  <a:ext uri="{FF2B5EF4-FFF2-40B4-BE49-F238E27FC236}">
                    <a16:creationId xmlns:a16="http://schemas.microsoft.com/office/drawing/2014/main" id="{FD49C31A-6786-3CC3-3F3B-AA6C8946A751}"/>
                  </a:ext>
                </a:extLst>
              </p:cNvPr>
              <p:cNvGrpSpPr/>
              <p:nvPr/>
            </p:nvGrpSpPr>
            <p:grpSpPr>
              <a:xfrm>
                <a:off x="0" y="10"/>
                <a:ext cx="14630400" cy="8229590"/>
                <a:chOff x="0" y="10"/>
                <a:chExt cx="14630400" cy="8229590"/>
              </a:xfrm>
            </p:grpSpPr>
            <p:pic>
              <p:nvPicPr>
                <p:cNvPr id="3" name="Picture 2">
                  <a:extLst>
                    <a:ext uri="{FF2B5EF4-FFF2-40B4-BE49-F238E27FC236}">
                      <a16:creationId xmlns:a16="http://schemas.microsoft.com/office/drawing/2014/main" id="{C32EC92F-6EE1-7145-AF2D-D62FE13B392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3947" r="6053"/>
                <a:stretch/>
              </p:blipFill>
              <p:spPr>
                <a:xfrm>
                  <a:off x="20" y="10"/>
                  <a:ext cx="14630380" cy="8229590"/>
                </a:xfrm>
                <a:prstGeom prst="rect">
                  <a:avLst/>
                </a:prstGeom>
              </p:spPr>
            </p:pic>
            <p:sp>
              <p:nvSpPr>
                <p:cNvPr id="5" name="Rectangle 4">
                  <a:extLst>
                    <a:ext uri="{FF2B5EF4-FFF2-40B4-BE49-F238E27FC236}">
                      <a16:creationId xmlns:a16="http://schemas.microsoft.com/office/drawing/2014/main" id="{28946A5A-9855-0D73-8D0C-35F606552E59}"/>
                    </a:ext>
                  </a:extLst>
                </p:cNvPr>
                <p:cNvSpPr/>
                <p:nvPr/>
              </p:nvSpPr>
              <p:spPr>
                <a:xfrm>
                  <a:off x="0" y="3009418"/>
                  <a:ext cx="14630400" cy="17130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937CE96F-57F1-E266-E402-CB30EE8C1717}"/>
                  </a:ext>
                </a:extLst>
              </p:cNvPr>
              <p:cNvPicPr>
                <a:picLocks noChangeAspect="1"/>
              </p:cNvPicPr>
              <p:nvPr/>
            </p:nvPicPr>
            <p:blipFill rotWithShape="1">
              <a:blip r:embed="rId3" cstate="email">
                <a:alphaModFix amt="20000"/>
                <a:extLst>
                  <a:ext uri="{28A0092B-C50C-407E-A947-70E740481C1C}">
                    <a14:useLocalDpi xmlns:a14="http://schemas.microsoft.com/office/drawing/2010/main" val="0"/>
                  </a:ext>
                </a:extLst>
              </a:blip>
              <a:srcRect l="13947" t="36568" r="6053" b="42616"/>
              <a:stretch/>
            </p:blipFill>
            <p:spPr>
              <a:xfrm>
                <a:off x="20" y="3009419"/>
                <a:ext cx="14630380" cy="1713053"/>
              </a:xfrm>
              <a:prstGeom prst="rect">
                <a:avLst/>
              </a:prstGeom>
            </p:spPr>
          </p:pic>
        </p:grpSp>
        <p:sp>
          <p:nvSpPr>
            <p:cNvPr id="8" name="Content Placeholder 2">
              <a:extLst>
                <a:ext uri="{FF2B5EF4-FFF2-40B4-BE49-F238E27FC236}">
                  <a16:creationId xmlns:a16="http://schemas.microsoft.com/office/drawing/2014/main" id="{4EBF0005-AAA0-49EE-0CD6-5647D48F7D97}"/>
                </a:ext>
              </a:extLst>
            </p:cNvPr>
            <p:cNvSpPr txBox="1">
              <a:spLocks/>
            </p:cNvSpPr>
            <p:nvPr/>
          </p:nvSpPr>
          <p:spPr>
            <a:xfrm>
              <a:off x="914400" y="3143480"/>
              <a:ext cx="12801600" cy="1456489"/>
            </a:xfrm>
            <a:prstGeom prst="rect">
              <a:avLst/>
            </a:prstGeom>
          </p:spPr>
          <p:txBody>
            <a:bodyPr vert="horz" lIns="109728" tIns="54864" rIns="109728" bIns="54864"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6000" dirty="0">
                  <a:solidFill>
                    <a:srgbClr val="A14930"/>
                  </a:solidFill>
                  <a:latin typeface="Avenir Light" panose="020B0402020203020204" pitchFamily="34" charset="77"/>
                </a:rPr>
                <a:t>Thank You!</a:t>
              </a:r>
              <a:endParaRPr lang="en-US" sz="1400" dirty="0">
                <a:solidFill>
                  <a:srgbClr val="DEB445"/>
                </a:solidFill>
                <a:latin typeface="Avenir Light" panose="020B0402020203020204" pitchFamily="34" charset="77"/>
              </a:endParaRPr>
            </a:p>
          </p:txBody>
        </p:sp>
      </p:grpSp>
    </p:spTree>
    <p:extLst>
      <p:ext uri="{BB962C8B-B14F-4D97-AF65-F5344CB8AC3E}">
        <p14:creationId xmlns:p14="http://schemas.microsoft.com/office/powerpoint/2010/main" val="801399930"/>
      </p:ext>
    </p:extLst>
  </p:cSld>
  <p:clrMapOvr>
    <a:masterClrMapping/>
  </p:clrMapOvr>
</p:sld>
</file>

<file path=ppt/theme/theme1.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11393</TotalTime>
  <Words>2687</Words>
  <Application>Microsoft Office PowerPoint</Application>
  <PresentationFormat>Custom</PresentationFormat>
  <Paragraphs>394</Paragraphs>
  <Slides>25</Slides>
  <Notes>21</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Aptos</vt:lpstr>
      <vt:lpstr>Arial</vt:lpstr>
      <vt:lpstr>Avenir Black</vt:lpstr>
      <vt:lpstr>Avenir Book</vt:lpstr>
      <vt:lpstr>Avenir Heavy</vt:lpstr>
      <vt:lpstr>Avenir Light</vt:lpstr>
      <vt:lpstr>Avenir Light Oblique</vt:lpstr>
      <vt:lpstr>Calibri</vt:lpstr>
      <vt:lpstr>Calibri Light</vt:lpstr>
      <vt:lpstr>Symbol</vt:lpstr>
      <vt:lpstr>Wingdings</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Jarrod Pacholko</dc:creator>
  <cp:lastModifiedBy>Neysa Osborne</cp:lastModifiedBy>
  <cp:revision>35</cp:revision>
  <cp:lastPrinted>2025-04-15T01:24:05Z</cp:lastPrinted>
  <dcterms:created xsi:type="dcterms:W3CDTF">2019-02-24T22:42:01Z</dcterms:created>
  <dcterms:modified xsi:type="dcterms:W3CDTF">2025-04-15T02:04:44Z</dcterms:modified>
</cp:coreProperties>
</file>